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74" r:id="rId4"/>
    <p:sldId id="264" r:id="rId5"/>
    <p:sldId id="265" r:id="rId6"/>
    <p:sldId id="276" r:id="rId7"/>
    <p:sldId id="305" r:id="rId8"/>
    <p:sldId id="385" r:id="rId9"/>
    <p:sldId id="377" r:id="rId10"/>
    <p:sldId id="383" r:id="rId11"/>
    <p:sldId id="374" r:id="rId12"/>
    <p:sldId id="275" r:id="rId13"/>
    <p:sldId id="375" r:id="rId14"/>
    <p:sldId id="269" r:id="rId15"/>
    <p:sldId id="384" r:id="rId16"/>
    <p:sldId id="378" r:id="rId17"/>
    <p:sldId id="379" r:id="rId18"/>
    <p:sldId id="382" r:id="rId19"/>
    <p:sldId id="270" r:id="rId20"/>
    <p:sldId id="271" r:id="rId21"/>
    <p:sldId id="380" r:id="rId22"/>
    <p:sldId id="381" r:id="rId23"/>
    <p:sldId id="388" r:id="rId24"/>
    <p:sldId id="272" r:id="rId2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60678" autoAdjust="0"/>
  </p:normalViewPr>
  <p:slideViewPr>
    <p:cSldViewPr snapToGrid="0">
      <p:cViewPr varScale="1">
        <p:scale>
          <a:sx n="52" d="100"/>
          <a:sy n="52" d="100"/>
        </p:scale>
        <p:origin x="187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F38F64F-779C-4E8B-A3C4-2919738ECB76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133A67-57F4-40B7-984B-636E0B7FB4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853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Israe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ritannica.com/topic/socialism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25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region offers diverse tourism sites and activities, most of which are natural and archeological. </a:t>
            </a:r>
          </a:p>
          <a:p>
            <a:pPr algn="l" rtl="0"/>
            <a:r>
              <a:rPr lang="en-US" dirty="0"/>
              <a:t>The area holds more than 40 natural springs, birdwatching spots, historical sites, and beautiful flora and fauna.</a:t>
            </a:r>
          </a:p>
          <a:p>
            <a:pPr algn="l" rtl="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are more than a 100 attractions in the region.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58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Here you can get an impression of the varied tourism attractions in the town of Beit </a:t>
            </a:r>
            <a:r>
              <a:rPr lang="en-US" dirty="0" err="1"/>
              <a:t>Shean</a:t>
            </a:r>
            <a:r>
              <a:rPr lang="en-US" dirty="0"/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7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methodology combines both quantitative and qualitative approaches. 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quantitative data was gathered based on two surveys that were distributed among business owners and residents in the region. 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 the Covid-19 restrictions, the surveys were distributed on-line.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surveys were available on the Qualtrics.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44 completed questionnaires were obtained from business owners and 135 from residents.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on-line survey was conducted in late 2020 and early 2021.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Qualitative data was obtained through interviews with officials in both municipalities and a roundtable meeting that was held with local entrepreneurs in order to obtain their wider viewpoints.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78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Results - The impact of Covid-19 on businesses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 70% of survey participants are providers of tourist attractions, sites, or activities.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represents the distribution of tourism businesses in the area, with a limited number of accommodation services, and a high share of activities and attractions as well as tour guides. </a:t>
            </a:r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Businesses in our sample indicated that the most important themes in their businesses are Heritage, History, Artwork, and Gastronomy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.Most businesses in our sample are privately owned (57%). </a:t>
            </a:r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 sector businesses (32% of the sample) include sites owned by either a government authority (e.g.- National Parks Authority) or the cooperative association of a kibbutz. 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Family businesses are not very common, and the majority of businesses were established during the last 20 years.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21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 but 3 respondents reported being affected by the Corona pandemic.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It is worth noting, that lockdown policy in Israel was extremely strict and included travel distance limitation, resulting in a devastating effect on the tourism industry as a whole.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06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All but three respondents reported being affected by the Covid-19 pandemic.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Business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our sample were heavily affected as most of them were shut down for long periods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-The number of international and national visitors dropped.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were low levels of bookings.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rate of cancelled and reduced bookings correlated with the general effect of Covid-19 on all </a:t>
            </a:r>
            <a:r>
              <a:rPr lang="he-I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tourism-related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business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Israel.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18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Regarding sustaining the business, about half of the owners reported that their financial reserves could last for 3 months or less. 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 results are in line with their responses that most of the business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received no support from the government. 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 a quarter reported that their business would be able to survive one year or more.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business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 owned by the public sector (e.g. – National Parks Authority), and therefore they can get financial support even during long shutdown periods.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 that time it meant that many business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could close down, and it would take time for the situation to return to normal.</a:t>
            </a: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The majority of the business owners reported that they had to deal with massive cancellations they used terminology like: "unstable visitor traffic", "catastrophe" and "fear.“</a:t>
            </a:r>
          </a:p>
          <a:p>
            <a:pPr algn="l" rtl="0"/>
            <a:r>
              <a:rPr lang="en-US" sz="1800" dirty="0"/>
              <a:t>Most of the canceled reservations were from organized groups, either foreign tourists or local groups such as retirees and workers' unions. 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The cancellations included all tourism sectors: accommodations, food and beverage, museums, organized tours and more. Some cancellations were made at the last minute, so the business owners could not find alternative clients. </a:t>
            </a:r>
          </a:p>
          <a:p>
            <a:pPr algn="l" rtl="0"/>
            <a:endParaRPr lang="en-US" sz="1800" dirty="0"/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l" rtl="0">
              <a:lnSpc>
                <a:spcPct val="200000"/>
              </a:lnSpc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17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dirty="0"/>
              <a:t>As one of the business owners stated: "People cancelled at the last minute ... it creates an economic loss without being able to put someone else in place."</a:t>
            </a:r>
          </a:p>
          <a:p>
            <a:pPr marL="0" marR="0" lvl="0" indent="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1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Regarding the survival strategies and measures adopted in the course of business activities, flexibility and “thinking outside the box” were the mottos.</a:t>
            </a:r>
          </a:p>
          <a:p>
            <a:pPr algn="l" rtl="0"/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developing and updating working methods whether in pricing, working space (tending to shift the activities outdoors as much as possible), or dividing large groups into several smaller groups.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are two specific examples of flexible and adaptive thinking: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hostel that rented out rooms long-term to companies’ workers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museum manager that opened the site by request instead of by regular hours.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Changing or developing new products: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examples mentioned were picnic baskets that could be used in-house or in nature, home crafts or DIY (do it yourself) kits and online products, and services that send food to quarantined families.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business owners had to change their marketing methods.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Many of them increased their business visibility on social media and other platforms in order to get more exposure and to retain customers.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e-I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important strategy was collaborations with other business owners.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At the same time, some business owners took advantage of the closures for renovations.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35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The impact on residents’ activities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residents’ questionnaire focused on cultural tourism and the effects of Covid-19.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analysis is based on a relatively small sample, 73 respondents from the town of Beit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She’an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62 from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Emek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HaMaayanot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regional council; therefore, the results should be viewed with caution. 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Respondents reported a decrease in participation in all categories of local cultural tourism during the Covid-19 period.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5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research was conducted as part of the “SPOT PROJECT”</a:t>
            </a:r>
          </a:p>
          <a:p>
            <a:pPr algn="l" rtl="0"/>
            <a:r>
              <a:rPr lang="en-US" dirty="0"/>
              <a:t>SPOT is 3 years EU-funded project under the Horizon 2020 program, focused on the study of problems related to cultural tourism. </a:t>
            </a:r>
          </a:p>
          <a:p>
            <a:pPr algn="l" rtl="0"/>
            <a:r>
              <a:rPr lang="en-US" dirty="0"/>
              <a:t>There are 15 partners from different countries in Europe including Israel. 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helvetica-w01-roman"/>
              </a:rPr>
              <a:t>Among the main goals of the project are: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-w01-roman"/>
              </a:rPr>
              <a:t>Giving a role to local communities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-w01-roman"/>
              </a:rPr>
              <a:t> Expanding the concept of cultural tourism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-w01-roman"/>
              </a:rPr>
              <a:t>Building in the role of stakeholders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-w01-roman"/>
              </a:rPr>
              <a:t>Developing an interactive and dynamic view of cultural tourism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26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Figure shows that both populations were affected by the pandemic.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However, compared to the residents of the rural settlements in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Emek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HaMaayanot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residents of Beit-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She’an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were somewhat more affected by the Covid-19 crisis and limited their cultural activities more than required by the Covid-19 restrictions. 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23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Looking forward, the surveyed residents were asked about the possible impact of increased cultural tourism to the area (e.g., infrastructure, jobs, income, quality of life). 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73% of Beit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She'an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residents believe that an increase in the number of cultural tourists to the area will have a very positive impact. In contrast, only 47% of the residents of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Emek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HaMaayanot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thought the same. 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difference between these two groups may be due to the expectation of the residents of Beit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She'an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that tourism will serve as a major economic leverage for the region.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24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Respondents repeatedly mentioned tourism as a means to improve employment in the area. 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also mentioned that in order to increase revenues for local business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reduce out-migration, the town of Beit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She’an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should invest in its appearance, improve residents’ standard of living, and rebrand the town. Many Beit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she’an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residents mentioned the town’s negative image.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too, the link between the image of a place - in terms of appearance, connection to the place, local pride - and tourism is emphasized. 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is especially true for the town of Beit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She'an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due to the limited development of its attractions – such as sites from the Roman period and remains from the Ottoman and the British Mandate periods.</a:t>
            </a:r>
          </a:p>
          <a:p>
            <a:pPr indent="457200" algn="just" rtl="0">
              <a:lnSpc>
                <a:spcPct val="200000"/>
              </a:lnSpc>
              <a:spcAft>
                <a:spcPts val="6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18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An important recommendation at the regional level is to improve the links between enterprises and administrative and policy-making bodies at different levels: local, neighboring settlements (urban-rural relations in our case study), regional and even national. Such links can serve as important assets during a major pandemic.</a:t>
            </a:r>
          </a:p>
          <a:p>
            <a:pPr algn="l" rtl="0"/>
            <a:r>
              <a:rPr lang="en-US" dirty="0"/>
              <a:t> Benefits to the participating regions may include a more supportive environment for public and private business</a:t>
            </a:r>
            <a:r>
              <a:rPr lang="en-US" b="1" dirty="0"/>
              <a:t>es </a:t>
            </a:r>
            <a:r>
              <a:rPr lang="en-US" dirty="0"/>
              <a:t>and more resources for sustainable outcomes of cultural tourism projects.</a:t>
            </a:r>
          </a:p>
          <a:p>
            <a:pPr algn="l" rtl="0"/>
            <a:r>
              <a:rPr lang="en-US" dirty="0"/>
              <a:t>An additional recommendation, at the business level, is to enhance the innovative character of enterprises, based on insights from business owners’ pandemic experiences.</a:t>
            </a:r>
          </a:p>
          <a:p>
            <a:pPr algn="l" rtl="0"/>
            <a:r>
              <a:rPr lang="en-US" dirty="0"/>
              <a:t> There is an opportunity to capitalize on the experiences gained during the Covid-19 period. </a:t>
            </a:r>
          </a:p>
          <a:p>
            <a:pPr algn="l" rtl="0"/>
            <a:r>
              <a:rPr lang="en-US" dirty="0"/>
              <a:t>For example, bodies that support business and entrepreneurship could develop programming that emphasize evaluation, monitoring and developing of marketing "tools" for tourism-related projects. </a:t>
            </a:r>
          </a:p>
          <a:p>
            <a:pPr algn="l" rtl="0"/>
            <a:r>
              <a:rPr lang="en-US" dirty="0"/>
              <a:t>As Peter Drucker noted in 2005, “the best way to predict the future is to create it.” (</a:t>
            </a:r>
            <a:r>
              <a:rPr lang="en-US" dirty="0" err="1"/>
              <a:t>Dzodin</a:t>
            </a:r>
            <a:r>
              <a:rPr lang="en-US" dirty="0"/>
              <a:t>, 2021). </a:t>
            </a:r>
          </a:p>
          <a:p>
            <a:pPr algn="l" rtl="0"/>
            <a:r>
              <a:rPr lang="en-US" dirty="0"/>
              <a:t>In the future, the current situation and its effects and experiences can serve as valuable lessons for potential entrepreneurs.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2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l" rtl="0">
              <a:buAutoNum type="arabicPeriod"/>
            </a:pPr>
            <a:r>
              <a:rPr lang="en-US" sz="1600" b="0" i="0" u="none" strike="noStrike" baseline="0" dirty="0">
                <a:latin typeface="Calibri Light" panose="020F0302020204030204" pitchFamily="34" charset="0"/>
              </a:rPr>
              <a:t>This research is focused on emerging trends and adaptation strategies in cultural tourism in a peripheral area in Israel during the Covid-19 pandemic. </a:t>
            </a:r>
          </a:p>
          <a:p>
            <a:pPr marL="228600" indent="-228600" algn="l" rtl="0">
              <a:buAutoNum type="arabicPeriod"/>
            </a:pPr>
            <a:r>
              <a:rPr lang="en-US" sz="1600" b="0" i="0" u="none" strike="noStrike" baseline="0" dirty="0">
                <a:latin typeface="Calibri Light" panose="020F0302020204030204" pitchFamily="34" charset="0"/>
              </a:rPr>
              <a:t>Since the tourism industry and the local community mutually depend on each other in peripheral areas (</a:t>
            </a:r>
            <a:r>
              <a:rPr lang="en-US" sz="1600" b="0" i="0" u="none" strike="noStrike" baseline="0" dirty="0" err="1">
                <a:latin typeface="Calibri Light" panose="020F0302020204030204" pitchFamily="34" charset="0"/>
              </a:rPr>
              <a:t>Prideaux</a:t>
            </a:r>
            <a:r>
              <a:rPr lang="en-US" sz="1600" b="0" i="0" u="none" strike="noStrike" baseline="0" dirty="0">
                <a:latin typeface="Calibri Light" panose="020F0302020204030204" pitchFamily="34" charset="0"/>
              </a:rPr>
              <a:t>, 2002), we focus on the responses of both tourism businesses and local residents to Covid-19.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EB7E2-9E07-403A-89D6-E376871A30A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2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8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tourism industry is of great importance for the Israeli economy.</a:t>
            </a:r>
          </a:p>
          <a:p>
            <a:pPr algn="l" rtl="0"/>
            <a:r>
              <a:rPr lang="en-US" dirty="0"/>
              <a:t> In 2019 there were 18 million domestic overnight stays and 9.1 million visits to national parks (Central Bureau of Statistics, 2021). </a:t>
            </a:r>
          </a:p>
          <a:p>
            <a:pPr algn="l" rtl="0"/>
            <a:r>
              <a:rPr lang="en-US" dirty="0"/>
              <a:t>The Israeli income from tourism in 2019 was estimated at NIS 33.5 billion (8.7 billion €), about 2.5% of the GDP.</a:t>
            </a:r>
          </a:p>
          <a:p>
            <a:pPr algn="l" rtl="0"/>
            <a:r>
              <a:rPr lang="en-US" dirty="0"/>
              <a:t> The number of jobs in tourism was estimated at 150,000, 3.8% of all jobs in Israel's economy (Central Bureau of Statistics, 2020). </a:t>
            </a:r>
          </a:p>
          <a:p>
            <a:pPr algn="l" rtl="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impact of Covid-19 on the tourism industry in Israel was devastating and disproportionate; foreign tourism ceased completely, and domestic tourism also declined for many months.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7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you can see, the number of tourists decreases dramatically to zero tourists for quite a long time till a recent recovery 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are the numbers for inbound tourism.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A87-194F-4AFC-BE00-973DEE1543D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35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case study area of our research is the Beit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She’an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Valley. </a:t>
            </a:r>
            <a:endParaRPr lang="he-IL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is a peripheral region, relatively far from the core of the country and the centre of economic activities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area consists of two municipalities: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town of Beit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Sh’ean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(population size 18,</a:t>
            </a:r>
            <a:r>
              <a:rPr lang="he-I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643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20</a:t>
            </a:r>
            <a:r>
              <a:rPr lang="he-I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21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he-IL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the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Emek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HaMaayanot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regional council (rural municipality) (population size 1</a:t>
            </a:r>
            <a:r>
              <a:rPr lang="he-I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,4</a:t>
            </a:r>
            <a:r>
              <a:rPr lang="he-I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64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20</a:t>
            </a:r>
            <a:r>
              <a:rPr lang="he-I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21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regional council is comprised of 24 rural settlements, most of which are kibbutz type settlements.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457200" algn="l" defTabSz="914400" rtl="1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The Beit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She’an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Valley is part of the Jordan River Valley in the Northern District of Israel.</a:t>
            </a:r>
          </a:p>
          <a:p>
            <a:pPr marL="0" marR="0" lvl="0" indent="457200" algn="l" defTabSz="914400" rtl="1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This area is a well-known global corridor for seasonal bird migration. </a:t>
            </a:r>
          </a:p>
          <a:p>
            <a:pPr marL="0" marR="0" lvl="0" indent="457200" algn="l" defTabSz="914400" rtl="1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l" fontAlgn="base">
              <a:lnSpc>
                <a:spcPct val="200000"/>
              </a:lnSpc>
              <a:spcAft>
                <a:spcPts val="600"/>
              </a:spcAft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2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The map illustrates the case study area including the different types of settlements in the regional council.</a:t>
            </a:r>
          </a:p>
          <a:p>
            <a:pPr marL="0" marR="0" lvl="0" indent="45720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14599D"/>
                </a:solidFill>
                <a:effectLst/>
                <a:latin typeface="Georgia" panose="02040502050405020303" pitchFamily="18" charset="0"/>
                <a:hlinkClick r:id="rId3"/>
              </a:rPr>
              <a:t>Kibbutz is an Israeli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200" b="0" i="0" u="none" strike="noStrike" dirty="0">
                <a:solidFill>
                  <a:srgbClr val="14599D"/>
                </a:solidFill>
                <a:effectLst/>
                <a:latin typeface="Georgia" panose="02040502050405020303" pitchFamily="18" charset="0"/>
                <a:hlinkClick r:id="rId4"/>
              </a:rPr>
              <a:t>collective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settlement, usually agricultural and often also industrial, in which all wealth is held in common.</a:t>
            </a:r>
          </a:p>
          <a:p>
            <a:pPr marL="0" marR="0" lvl="0" indent="45720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Moshav is 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a type of agricultural settlement.</a:t>
            </a:r>
            <a:endParaRPr lang="he-IL" sz="1200" dirty="0"/>
          </a:p>
          <a:p>
            <a:pPr marL="0" marR="0" lvl="0" indent="457200" algn="l" defTabSz="914400" rtl="1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393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region is considered a peripheral area, relatively far from the core of the country and the center of economic activities.</a:t>
            </a:r>
            <a:endParaRPr lang="en-US" b="1" dirty="0"/>
          </a:p>
          <a:p>
            <a:pPr algn="l" rtl="0"/>
            <a:r>
              <a:rPr lang="en-US" dirty="0"/>
              <a:t>On a socio-economic index of 1 to 10, the town of Beit </a:t>
            </a:r>
            <a:r>
              <a:rPr lang="en-US" dirty="0" err="1"/>
              <a:t>She’an</a:t>
            </a:r>
            <a:r>
              <a:rPr lang="en-US" dirty="0"/>
              <a:t> is ranked in cluster 4, and the </a:t>
            </a:r>
            <a:r>
              <a:rPr lang="en-US" dirty="0" err="1"/>
              <a:t>Emek</a:t>
            </a:r>
            <a:r>
              <a:rPr lang="en-US" dirty="0"/>
              <a:t> </a:t>
            </a:r>
            <a:r>
              <a:rPr lang="en-US" dirty="0" err="1"/>
              <a:t>HaMaayanot</a:t>
            </a:r>
            <a:r>
              <a:rPr lang="en-US" dirty="0"/>
              <a:t> regional council is in cluster 6.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3B09-814B-4FE8-AB99-FBCD7DCB3A1B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9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5EE160-FC2E-BD7C-C92D-B0EDB9878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A0C9905-8E88-877A-7CF8-C813B709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EE26F3-0F59-AA4F-A70D-119D2B58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341F28-4DC3-44A8-69F7-5D3838F2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DEA91DA-9A49-911E-E5E7-BAB442EA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284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2856EE-3C81-E57F-2D89-069C7124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51FE169-86A9-BDE9-7524-82640DC67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9D29CAA-9B88-AF3B-43B6-9178DB83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59B96A-8D00-E13C-EB7E-86EBFB4C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9496F89-7CC9-3F1E-8E48-5FAB5FDB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931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18A945-9040-EC09-8171-197F7CE36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3791214-6A87-4410-1423-7583CFD60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B9C9EA8-CCC2-96CA-8758-CA48E554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113153D-E38C-4B00-734C-7C046F9E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E3AC82-6B57-BCDE-132D-EA8556E1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2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שולש ישר-זווית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כותרת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7" name="כותרת משנה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e-IL"/>
              <a:t>לחץ כדי לערוך סגנון כותרת משנה של תבנית בסיס</a:t>
            </a:r>
            <a:endParaRPr kumimoji="0" lang="en-US"/>
          </a:p>
        </p:txBody>
      </p:sp>
      <p:grpSp>
        <p:nvGrpSpPr>
          <p:cNvPr id="2" name="קבוצה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צורה חופשית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צורה חופשית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צורה חופשית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מחבר ישר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מציין מיקום של תאריך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59DA9C7-47C1-453F-A76C-BF260748AFB6}" type="datetime8">
              <a:rPr lang="he-IL" smtClean="0"/>
              <a:t>13 דצמבר 22</a:t>
            </a:fld>
            <a:endParaRPr lang="he-IL"/>
          </a:p>
        </p:txBody>
      </p:sp>
      <p:sp>
        <p:nvSpPr>
          <p:cNvPr id="19" name="מציין מיקום של כותרת תחתונה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e-IL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מציין מיקום של מספר שקופית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316FC40-45C9-4632-9652-BC23E7DA059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091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A85C-0FBC-4C49-B7DD-83C84BC47E22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5609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FF0C-FBD1-4024-A8A0-F1B07CB62B2E}" type="datetime8">
              <a:rPr lang="he-IL" smtClean="0">
                <a:solidFill>
                  <a:prstClr val="white"/>
                </a:solidFill>
              </a:rPr>
              <a:t>13 דצמבר 22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white"/>
                </a:solidFill>
              </a:rPr>
              <a:pPr/>
              <a:t>‹#›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סוגר זוויתי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סוגר זוויתי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6C64-CBD7-45B2-AC9E-C3D368E98981}" type="datetime8">
              <a:rPr lang="he-IL" smtClean="0">
                <a:solidFill>
                  <a:prstClr val="white"/>
                </a:solidFill>
              </a:rPr>
              <a:t>13 דצמבר 22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white"/>
                </a:solidFill>
              </a:rPr>
              <a:pPr/>
              <a:t>‹#›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301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6055-C41F-43B8-93D9-DD7BC6700A0E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9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CED8-F5D6-4AF6-A457-0A113074D6CF}" type="datetime8">
              <a:rPr lang="he-IL" smtClean="0">
                <a:solidFill>
                  <a:prstClr val="white"/>
                </a:solidFill>
              </a:rPr>
              <a:t>13 דצמבר 22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white"/>
                </a:solidFill>
              </a:rPr>
              <a:pPr/>
              <a:t>‹#›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619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1F00-7EED-46D1-9135-35717455F4BA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4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997B5A6-9405-4147-8D14-E40FFA82C8C8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3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83615E-D2D7-6173-3E4E-E3D958A1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537F956-6316-2CE6-E682-97CE2AB06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4C10E5C-DF90-D395-2995-5734A4F6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3BDC362-7883-8998-168A-A485E3E8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6EB7B1A-E095-8058-895D-C1A0455A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6037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e-IL"/>
              <a:t>לחץ כדי לערוך סגנונות טקסט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e-IL"/>
              <a:t>לחץ על הסמל כדי להוסיף תמונה</a:t>
            </a:r>
            <a:endParaRPr kumimoji="0" lang="en-US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4C1EF0-8614-46C7-90F3-EECD796969C1}" type="datetime8">
              <a:rPr lang="he-IL" smtClean="0">
                <a:solidFill>
                  <a:prstClr val="white"/>
                </a:solidFill>
              </a:rPr>
              <a:t>13 דצמבר 22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316FC40-45C9-4632-9652-BC23E7DA0590}" type="slidenum">
              <a:rPr lang="he-IL" smtClean="0">
                <a:solidFill>
                  <a:prstClr val="white"/>
                </a:solidFill>
              </a:rPr>
              <a:pPr/>
              <a:t>‹#›</a:t>
            </a:fld>
            <a:endParaRPr lang="he-IL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8" name="צורה חופשית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צורה חופשית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משולש ישר-זווית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מחבר ישר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סוגר זוויתי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סוגר זוויתי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4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72BA-58A6-4B71-AB45-6471CAE63637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76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he-IL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he-IL"/>
              <a:t>לחץ כדי לערוך סגנונות טקסט של תבנית בסיס</a:t>
            </a:r>
          </a:p>
          <a:p>
            <a:pPr lvl="1" eaLnBrk="1" latinLnBrk="0" hangingPunct="1"/>
            <a:r>
              <a:rPr lang="he-IL"/>
              <a:t>רמה שנייה</a:t>
            </a:r>
          </a:p>
          <a:p>
            <a:pPr lvl="2" eaLnBrk="1" latinLnBrk="0" hangingPunct="1"/>
            <a:r>
              <a:rPr lang="he-IL"/>
              <a:t>רמה שלישית</a:t>
            </a:r>
          </a:p>
          <a:p>
            <a:pPr lvl="3" eaLnBrk="1" latinLnBrk="0" hangingPunct="1"/>
            <a:r>
              <a:rPr lang="he-IL"/>
              <a:t>רמה רביעית</a:t>
            </a:r>
          </a:p>
          <a:p>
            <a:pPr lvl="4" eaLnBrk="1" latinLnBrk="0" hangingPunct="1"/>
            <a:r>
              <a:rPr lang="he-IL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51E5-87CB-463A-89C8-8AFDCF65D1A2}" type="datetime8">
              <a:rPr lang="he-IL" smtClean="0">
                <a:solidFill>
                  <a:prstClr val="black"/>
                </a:solidFill>
              </a:rPr>
              <a:t>13 דצמבר 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6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F944B-C8B3-4AEB-9521-726D09D80A4A}" type="datetime8">
              <a:rPr lang="he-IL" smtClean="0"/>
              <a:t>13 דצמבר 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44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5354D5-BF0B-9043-1960-3579951D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14DE607-60AE-8EF3-ECC8-36E299362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1C60A30-B56F-9860-1208-210E6776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153D458-29FC-6F47-FF3F-61F499A8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4A78F0-460A-3FBD-FCF1-42797ACD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848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290C80-CAEB-A9A9-90C2-4379A081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1A9BC-1B08-E251-54BC-AE740D150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AF3692-A305-4156-753A-B56D1A9BE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437DBDD-1E70-D64C-FAD7-1561EFBC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0FADD0B-0DEA-D702-F773-87FB9117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9DDE55-8188-676C-9422-D9E7B833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128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A42327-9704-4E05-4646-4BA44DF9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79C2DC9-9416-3746-670E-71A16FD1C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82B51FC-177C-0029-8226-BE2B9ABA6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4AEFF94-593F-6221-6DE4-BCC53EA20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BAE7536-4D2A-3C79-3D33-2103D41BC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C821EE5-C8BB-C52E-C8CA-82920985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3F2E47F-0891-778F-1D98-E6DFE04E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BC3F98C-5047-1B52-5FBF-F7EB6334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456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AEF42F-D8C2-7B8B-8146-2A267567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93B3DCB-864E-05A0-00F7-BA5AAEEA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73CF95C-5F86-CCAB-F13A-4C382A2D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EE2FEE8-D338-FD7E-18A1-3D860676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319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799DD12-7006-F977-29FB-840D1991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0FB3482-1475-F61F-3D7B-8079E76A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2C0CC7F-80E0-C602-EE55-2DCEC58F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651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4FF031-33AA-0C56-5A4B-424F5805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7A32F8-C5CB-F646-22A2-C83B53CB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4788AA8-25A1-0654-C5B5-9F7EEC0C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8AF88D3-3CBD-B69C-8885-97FD863B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7D6DE6D-6446-A373-F2EC-99994AD7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DDD8896-F0E5-0348-F6D1-083A8599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698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22736F-87AE-9D06-002E-661FE2AB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AED9750-4A00-D043-1D01-57D63439A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B93353B-747F-B50F-4006-A4450FA12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E00B23E-390F-BCF4-3E05-B1B7E84A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D6D9FF9-AB57-E256-43EB-AEE517A0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7BCBE8B-10B7-67A0-AC0D-DD8B3111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63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FEF582FA-94E6-8793-D64F-75B35E8B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0D5E29F-8D26-3DA6-4899-E62E22DF8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BD089B-E9DF-79C3-5D3E-6F00BA78E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ED7D-CFF8-4F7E-97AC-1E9A6A829F58}" type="datetimeFigureOut">
              <a:rPr lang="he-IL" smtClean="0"/>
              <a:t>י"ט/כסלו/תשפ"ג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6A9B85-9E3E-CB1D-87D1-BCCA11B83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F628CF3-74BE-841C-7106-39D63721F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A3BC7-1A41-48C2-817C-DACDEB041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79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צורה חופשית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צורה חופשית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משולש ישר-זווית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מחבר ישר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he-IL" dirty="0"/>
              <a:t>לחץ כדי לערוך סגנון כותרת של תבנית בסיס</a:t>
            </a:r>
            <a:endParaRPr kumimoji="0" lang="en-US" dirty="0"/>
          </a:p>
        </p:txBody>
      </p:sp>
      <p:sp>
        <p:nvSpPr>
          <p:cNvPr id="30" name="מציין מיקום טקסט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e-IL" dirty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dirty="0"/>
              <a:t>רמה שנייה</a:t>
            </a:r>
          </a:p>
          <a:p>
            <a:pPr lvl="2" eaLnBrk="1" latinLnBrk="0" hangingPunct="1"/>
            <a:r>
              <a:rPr kumimoji="0" lang="he-IL" dirty="0"/>
              <a:t>רמה שלישית</a:t>
            </a:r>
          </a:p>
          <a:p>
            <a:pPr lvl="3" eaLnBrk="1" latinLnBrk="0" hangingPunct="1"/>
            <a:r>
              <a:rPr kumimoji="0" lang="he-IL" dirty="0"/>
              <a:t>רמה רביעית</a:t>
            </a:r>
          </a:p>
          <a:p>
            <a:pPr lvl="4" eaLnBrk="1" latinLnBrk="0" hangingPunct="1"/>
            <a:r>
              <a:rPr kumimoji="0" lang="he-IL" dirty="0"/>
              <a:t>רמה חמישית</a:t>
            </a:r>
            <a:endParaRPr kumimoji="0" lang="en-US" dirty="0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Calibri Light" panose="020F0302020204030204" pitchFamily="34" charset="0"/>
              </a:defRPr>
            </a:lvl1pPr>
            <a:extLst/>
          </a:lstStyle>
          <a:p>
            <a:fld id="{8A7C07B1-FD2E-479E-BAB8-3BC880909CDA}" type="datetime8">
              <a:rPr lang="he-IL" smtClean="0">
                <a:solidFill>
                  <a:prstClr val="black"/>
                </a:solidFill>
              </a:rPr>
              <a:pPr/>
              <a:t>13 דצמבר 22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2" name="מציין מיקום של כותרת תחתונה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Calibri Light" panose="020F0302020204030204" pitchFamily="34" charset="0"/>
              </a:defRPr>
            </a:lvl1pPr>
            <a:extLst/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8" name="מציין מיקום של מספר שקופית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cs typeface="Calibri Light" panose="020F0302020204030204" pitchFamily="34" charset="0"/>
              </a:defRPr>
            </a:lvl1pPr>
            <a:extLst/>
          </a:lstStyle>
          <a:p>
            <a:fld id="{C316FC40-45C9-4632-9652-BC23E7DA0590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5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Calibri Light" panose="020F0302020204030204" pitchFamily="34" charset="0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חוץ, טבע, הר, גדה&#10;&#10;התיאור נוצר באופן אוטומטי">
            <a:extLst>
              <a:ext uri="{FF2B5EF4-FFF2-40B4-BE49-F238E27FC236}">
                <a16:creationId xmlns:a16="http://schemas.microsoft.com/office/drawing/2014/main" id="{B08EE58F-3133-CAFC-99A7-10533F6E59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954689"/>
            <a:ext cx="8814677" cy="575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A05A2C0-6EC2-B2A0-842E-3A7315679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0" y="1422399"/>
            <a:ext cx="9144000" cy="2087563"/>
          </a:xfrm>
        </p:spPr>
        <p:txBody>
          <a:bodyPr>
            <a:normAutofit/>
          </a:bodyPr>
          <a:lstStyle/>
          <a:p>
            <a:pPr rtl="0"/>
            <a:r>
              <a:rPr lang="en-US" sz="4800" b="1" dirty="0"/>
              <a:t>COVID-19 and the impact on</a:t>
            </a:r>
            <a:br>
              <a:rPr lang="en-US" sz="4800" b="1" dirty="0"/>
            </a:br>
            <a:r>
              <a:rPr lang="en-US" sz="4800" b="1" dirty="0"/>
              <a:t>cultural tourism:</a:t>
            </a:r>
            <a:br>
              <a:rPr lang="en-US" sz="4800" b="1" dirty="0"/>
            </a:br>
            <a:r>
              <a:rPr lang="en-US" sz="4800" b="1" dirty="0"/>
              <a:t> The case of Beit </a:t>
            </a:r>
            <a:r>
              <a:rPr lang="en-US" sz="4800" b="1" dirty="0" err="1"/>
              <a:t>She’an</a:t>
            </a:r>
            <a:r>
              <a:rPr lang="en-US" sz="4800" b="1" dirty="0"/>
              <a:t> Valley, Israel</a:t>
            </a:r>
            <a:endParaRPr lang="he-IL" sz="4800" b="1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3762726-F7C4-BBEA-2146-CBCE48873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3942783"/>
            <a:ext cx="9144000" cy="2677477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Irit Shmuel</a:t>
            </a:r>
          </a:p>
          <a:p>
            <a:r>
              <a:rPr lang="en-US" dirty="0"/>
              <a:t>Michael </a:t>
            </a:r>
            <a:r>
              <a:rPr lang="en-US" dirty="0" err="1"/>
              <a:t>Sofer</a:t>
            </a:r>
            <a:endParaRPr lang="en-US" dirty="0"/>
          </a:p>
          <a:p>
            <a:r>
              <a:rPr lang="en-US" dirty="0"/>
              <a:t>Irit Amit-Cohen</a:t>
            </a:r>
          </a:p>
          <a:p>
            <a:r>
              <a:rPr lang="en-US" dirty="0"/>
              <a:t> </a:t>
            </a:r>
            <a:r>
              <a:rPr lang="en-US" dirty="0" err="1"/>
              <a:t>Anat</a:t>
            </a:r>
            <a:r>
              <a:rPr lang="en-US" dirty="0"/>
              <a:t> </a:t>
            </a:r>
            <a:r>
              <a:rPr lang="en-US" dirty="0" err="1"/>
              <a:t>Tchetchik</a:t>
            </a:r>
            <a:endParaRPr lang="en-US" dirty="0"/>
          </a:p>
          <a:p>
            <a:r>
              <a:rPr lang="en-US" dirty="0" err="1"/>
              <a:t>Shilo</a:t>
            </a:r>
            <a:r>
              <a:rPr lang="en-US" dirty="0"/>
              <a:t> </a:t>
            </a:r>
            <a:r>
              <a:rPr lang="en-US" dirty="0" err="1"/>
              <a:t>Shiff</a:t>
            </a:r>
            <a:endParaRPr lang="en-US" dirty="0"/>
          </a:p>
          <a:p>
            <a:r>
              <a:rPr lang="en-US" dirty="0" err="1"/>
              <a:t>Yaron</a:t>
            </a:r>
            <a:r>
              <a:rPr lang="en-US" dirty="0"/>
              <a:t> Michael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65A55D-387C-6137-A855-439DEF90B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32" y="0"/>
            <a:ext cx="3001499" cy="98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93E85F4-6CDB-25BE-A18A-B5A175EA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7" y="237740"/>
            <a:ext cx="4693594" cy="59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E02CAC17-026A-01E6-F2EF-9E55973D68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36872"/>
          <a:stretch/>
        </p:blipFill>
        <p:spPr>
          <a:xfrm>
            <a:off x="5408295" y="199083"/>
            <a:ext cx="3461385" cy="591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47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ECC74A3B-64AE-7A3B-8E31-792F0184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6F0F819-8CDB-8C51-F98F-75A39624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84929"/>
            <a:ext cx="5775961" cy="433197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E9A11BE-0AAF-8714-28F5-8F038D44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39" y="106679"/>
            <a:ext cx="5193663" cy="389524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1D26E1F-55F9-D39A-A768-38B9B2C34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77"/>
          <a:stretch/>
        </p:blipFill>
        <p:spPr>
          <a:xfrm>
            <a:off x="6766560" y="3322320"/>
            <a:ext cx="3949842" cy="34507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B52128E-4D89-4C58-71D2-CA8F75802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43" y="3496074"/>
            <a:ext cx="5052074" cy="33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37109B68-0376-1FB8-3284-3897A722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29D0C7A-BFAD-5DB6-C64F-3256E7F94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9" t="14707" r="34154" b="4706"/>
          <a:stretch/>
        </p:blipFill>
        <p:spPr>
          <a:xfrm>
            <a:off x="3687619" y="94325"/>
            <a:ext cx="4809995" cy="6678745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4ABAF8E-8AD1-5B0A-0326-AC4F94761165}"/>
              </a:ext>
            </a:extLst>
          </p:cNvPr>
          <p:cNvSpPr txBox="1"/>
          <p:nvPr/>
        </p:nvSpPr>
        <p:spPr>
          <a:xfrm>
            <a:off x="294446" y="526302"/>
            <a:ext cx="3230880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Beit-</a:t>
            </a:r>
            <a:r>
              <a:rPr kumimoji="0" lang="en-US" sz="33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Shean</a:t>
            </a: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Attractions map</a:t>
            </a:r>
            <a:endParaRPr kumimoji="0" lang="he-IL" sz="33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CDBEC8B-47B9-8E18-CF21-8F8A4B9C6052}"/>
              </a:ext>
            </a:extLst>
          </p:cNvPr>
          <p:cNvSpPr txBox="1"/>
          <p:nvPr/>
        </p:nvSpPr>
        <p:spPr>
          <a:xfrm>
            <a:off x="8659907" y="6229703"/>
            <a:ext cx="33574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Credit: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Meirav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Yaniv Bridge to the Future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8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6010D783-E513-1FBF-310B-CCD38BAD8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Two surveys that were distributed 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on-line 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among business owners and residents in the region.</a:t>
            </a:r>
          </a:p>
          <a:p>
            <a:pPr algn="l" rtl="0"/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Interviews with officials and a roundtable meeting with local entrepreneurs.</a:t>
            </a:r>
          </a:p>
          <a:p>
            <a:pPr algn="l" rtl="0"/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F4BC3E8-9DFA-6BA7-A010-C83702DB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114EBB3C-4309-97FE-2DFD-EC1001A4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6056"/>
            <a:ext cx="10972800" cy="600164"/>
          </a:xfr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33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Methodology</a:t>
            </a:r>
            <a:endParaRPr lang="he-IL" sz="33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  <p:pic>
        <p:nvPicPr>
          <p:cNvPr id="7" name="תמונה 6" descr="גליון תשובות ועיפרון">
            <a:extLst>
              <a:ext uri="{FF2B5EF4-FFF2-40B4-BE49-F238E27FC236}">
                <a16:creationId xmlns:a16="http://schemas.microsoft.com/office/drawing/2014/main" id="{F60EEC7E-806B-B797-7C8D-0071D1BF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9"/>
            <a:ext cx="1871472" cy="1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85B57522-9804-C2FE-7F29-A81E640A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96" y="2073935"/>
            <a:ext cx="10972800" cy="4339987"/>
          </a:xfrm>
        </p:spPr>
        <p:txBody>
          <a:bodyPr>
            <a:normAutofit/>
          </a:bodyPr>
          <a:lstStyle/>
          <a:p>
            <a:pPr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 70% of survey participants (N=44) are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providers of tourist 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attractions, sites, or activities.</a:t>
            </a:r>
            <a:endParaRPr lang="he-IL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Business categories: 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Heritage, History, Artwork, and Gastronomy.</a:t>
            </a:r>
            <a:endParaRPr lang="he-IL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 businesses are privately owned (57%). </a:t>
            </a:r>
            <a:endParaRPr lang="he-IL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 sector businesses are 32%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 sample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 businesses were established in the last 20 years.</a:t>
            </a:r>
            <a:endParaRPr lang="he-IL" sz="3600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47FF48F-CC54-C781-F740-C726E3A3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54767DF8-B2D3-519A-3709-05537EF5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7757"/>
            <a:ext cx="10972800" cy="1868061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sz="37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Results</a:t>
            </a:r>
            <a:br>
              <a:rPr lang="he-I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impact </a:t>
            </a: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Covid-19 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businesses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Businesses Profile:</a:t>
            </a:r>
            <a:br>
              <a:rPr lang="en-US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2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C04AE3A-6EA5-0E11-BA36-044E4FE8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164">
            <a:extLst>
              <a:ext uri="{FF2B5EF4-FFF2-40B4-BE49-F238E27FC236}">
                <a16:creationId xmlns:a16="http://schemas.microsoft.com/office/drawing/2014/main" id="{73C0DDAC-1C53-5DB4-FAC7-34720AA5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80" y="333533"/>
            <a:ext cx="9900821" cy="65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282CBDDE-5280-3922-96AC-D3E3D2CEF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624" y="1002891"/>
            <a:ext cx="12196438" cy="6105832"/>
          </a:xfrm>
          <a:prstGeom prst="rect">
            <a:avLst/>
          </a:prstGeom>
        </p:spPr>
      </p:pic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FF451A4-AA72-203B-9834-7A495956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67ACE9F0-A794-CA5B-26F5-D23FDFD8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impact of COVID-19 on the activities of the business (N = 35)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175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95803555-B2C0-8630-87B7-65674B205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l" rtl="0">
              <a:buNone/>
            </a:pPr>
            <a:endParaRPr lang="en-US" sz="3600" dirty="0"/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3E7EA82-ED3E-2933-2674-07777E1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C41F462A-C135-EC54-E196-D4E35578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3" y="-48134"/>
            <a:ext cx="10972800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0"/>
            <a:r>
              <a:rPr lang="en-US" sz="33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Uncertain future</a:t>
            </a:r>
            <a:endParaRPr lang="he-IL" sz="33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1ED58ED-34A5-6070-5B4E-B38B26BCBB3B}"/>
              </a:ext>
            </a:extLst>
          </p:cNvPr>
          <p:cNvSpPr txBox="1"/>
          <p:nvPr/>
        </p:nvSpPr>
        <p:spPr>
          <a:xfrm>
            <a:off x="609600" y="1004724"/>
            <a:ext cx="1119146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Half of the owners reported that their financial reserves could last for 3 months or less.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 of the businesses received no support from the government. 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businesses suffered from massive cancellations of all sectors ("unstable visitor traffic", "catastrophe“, "fear”).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גרפיקה 10" descr="שאלות קו מיתאר">
            <a:extLst>
              <a:ext uri="{FF2B5EF4-FFF2-40B4-BE49-F238E27FC236}">
                <a16:creationId xmlns:a16="http://schemas.microsoft.com/office/drawing/2014/main" id="{2D95182E-A8CD-88FA-85CA-A6351040C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933" y="1875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9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1EF1385D-A83B-2524-2158-26097349E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96" y="368809"/>
            <a:ext cx="10972800" cy="5178551"/>
          </a:xfrm>
        </p:spPr>
        <p:txBody>
          <a:bodyPr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 one of the business owners stated: </a:t>
            </a:r>
          </a:p>
          <a:p>
            <a:pPr marL="493776" lvl="2" indent="0" algn="l" rtl="0">
              <a:spcBef>
                <a:spcPts val="0"/>
              </a:spcBef>
              <a:buClr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lvl="2" indent="0" algn="l" rtl="0">
              <a:spcBef>
                <a:spcPts val="0"/>
              </a:spcBef>
              <a:buClr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"People cancelled at the last minute ... it creates an economic loss without being able to put someone else in place”.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FBBC1AF-D86F-EFAF-3144-C500BC55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5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8B2CF996-0961-E525-126A-6C1D4836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7137"/>
            <a:ext cx="10972800" cy="5376671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Flexibility and “thinking outside the box”:</a:t>
            </a:r>
          </a:p>
          <a:p>
            <a:pPr lvl="1"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Developing and updating working methods.</a:t>
            </a:r>
          </a:p>
          <a:p>
            <a:pPr lvl="1" algn="l" rtl="0"/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Dividing large groups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l" rtl="0"/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Changing or developing new products:</a:t>
            </a:r>
          </a:p>
          <a:p>
            <a:pPr lvl="1" algn="l" rtl="0"/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Picnic baskets,  DIY kits and online products. </a:t>
            </a:r>
          </a:p>
          <a:p>
            <a:pPr algn="l" rtl="0"/>
            <a:r>
              <a:rPr lang="en-GB" sz="4000" dirty="0">
                <a:latin typeface="Calibri" panose="020F0502020204030204" pitchFamily="34" charset="0"/>
              </a:rPr>
              <a:t>changing marketing methods:</a:t>
            </a:r>
          </a:p>
          <a:p>
            <a:pPr lvl="1" algn="l" rtl="0"/>
            <a:r>
              <a:rPr lang="en-US" sz="3600" dirty="0">
                <a:latin typeface="Calibri" panose="020F0502020204030204" pitchFamily="34" charset="0"/>
              </a:rPr>
              <a:t>Increasing business visibility on social media .</a:t>
            </a:r>
          </a:p>
          <a:p>
            <a:pPr lvl="1" algn="l" rtl="0"/>
            <a:r>
              <a:rPr lang="en-US" sz="3600" dirty="0">
                <a:latin typeface="Calibri" panose="020F0502020204030204" pitchFamily="34" charset="0"/>
              </a:rPr>
              <a:t>Collaborating with other businesses.</a:t>
            </a:r>
          </a:p>
          <a:p>
            <a:pPr lvl="1" algn="l" rtl="0"/>
            <a:r>
              <a:rPr lang="en-GB" sz="3600" dirty="0">
                <a:latin typeface="Calibri" panose="020F0502020204030204" pitchFamily="34" charset="0"/>
              </a:rPr>
              <a:t>Renovating.</a:t>
            </a:r>
          </a:p>
          <a:p>
            <a:pPr algn="l" rtl="0"/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C71746B-3421-8BB7-54A2-C24F23FF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7FA5440B-E4BB-0872-62D2-DDE9ED17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en-GB" sz="33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Business owners’ survival strategies</a:t>
            </a:r>
            <a:endParaRPr lang="he-IL" sz="33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  <p:pic>
        <p:nvPicPr>
          <p:cNvPr id="10" name="גרפיקה 9" descr="כלי שחמט קו מיתאר">
            <a:extLst>
              <a:ext uri="{FF2B5EF4-FFF2-40B4-BE49-F238E27FC236}">
                <a16:creationId xmlns:a16="http://schemas.microsoft.com/office/drawing/2014/main" id="{9DDE3154-7795-18E6-A45F-327706DD7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7622" y="5225224"/>
            <a:ext cx="1238584" cy="12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D75E2CFC-12C3-0654-691B-371BEC9ED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5569"/>
            <a:ext cx="10972800" cy="5102033"/>
          </a:xfrm>
        </p:spPr>
        <p:txBody>
          <a:bodyPr vert="horz">
            <a:normAutofit/>
          </a:bodyPr>
          <a:lstStyle/>
          <a:p>
            <a:pPr algn="l" rtl="0"/>
            <a:r>
              <a:rPr lang="en-GB" sz="4400" dirty="0">
                <a:latin typeface="Calibri" panose="020F0502020204030204" pitchFamily="34" charset="0"/>
              </a:rPr>
              <a:t>The residents’ questionnaire </a:t>
            </a:r>
            <a:r>
              <a:rPr lang="he-IL" sz="4400" dirty="0">
                <a:latin typeface="Calibri" panose="020F0502020204030204" pitchFamily="34" charset="0"/>
              </a:rPr>
              <a:t>)</a:t>
            </a:r>
            <a:r>
              <a:rPr lang="en-US" sz="4400" dirty="0">
                <a:latin typeface="Calibri" panose="020F0502020204030204" pitchFamily="34" charset="0"/>
              </a:rPr>
              <a:t>N=153</a:t>
            </a:r>
            <a:r>
              <a:rPr lang="he-IL" sz="4400" dirty="0">
                <a:latin typeface="Calibri" panose="020F0502020204030204" pitchFamily="34" charset="0"/>
              </a:rPr>
              <a:t>(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GB" sz="4400" dirty="0">
                <a:latin typeface="Calibri" panose="020F0502020204030204" pitchFamily="34" charset="0"/>
              </a:rPr>
              <a:t>focused on cultural tourism and the effects of Covid-19. </a:t>
            </a:r>
            <a:endParaRPr lang="he-IL" sz="4400" dirty="0">
              <a:latin typeface="Calibri" panose="020F0502020204030204" pitchFamily="34" charset="0"/>
            </a:endParaRPr>
          </a:p>
          <a:p>
            <a:pPr algn="l" rtl="0"/>
            <a:r>
              <a:rPr lang="en-GB" sz="4400" dirty="0">
                <a:latin typeface="Calibri" panose="020F0502020204030204" pitchFamily="34" charset="0"/>
              </a:rPr>
              <a:t>Respondents reported a decrease in participation in all categories of local cultural tourism during the Covid-19 period.</a:t>
            </a:r>
            <a:endParaRPr lang="he-IL" sz="4400" dirty="0">
              <a:latin typeface="Calibri" panose="020F0502020204030204" pitchFamily="34" charset="0"/>
            </a:endParaRPr>
          </a:p>
          <a:p>
            <a:pPr algn="l" rtl="0"/>
            <a:endParaRPr lang="en-GB" sz="4400" dirty="0">
              <a:latin typeface="Calibri" panose="020F0502020204030204" pitchFamily="34" charset="0"/>
            </a:endParaRPr>
          </a:p>
          <a:p>
            <a:pPr algn="l" rtl="0"/>
            <a:endParaRPr lang="he-IL" sz="4400" dirty="0">
              <a:latin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54D045A-6F09-F4D7-DFBD-D0533F93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86651278-6B8B-6E6D-82C2-D77BE1B4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6889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33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The impact on residents’ activities</a:t>
            </a:r>
            <a:endParaRPr lang="he-IL" sz="33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877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146695F6-0842-1E12-FDAC-52879F628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052" t="12028" r="30994" b="12784"/>
          <a:stretch/>
        </p:blipFill>
        <p:spPr>
          <a:xfrm>
            <a:off x="4163593" y="68263"/>
            <a:ext cx="6253583" cy="6789737"/>
          </a:xfrm>
        </p:spPr>
      </p:pic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BA2F016-AC6D-ED03-EF7C-9843E724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BB5AEFA9-BF7F-186C-16AB-592BB8A3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3599"/>
            <a:ext cx="4016188" cy="3175965"/>
          </a:xfrm>
        </p:spPr>
        <p:txBody>
          <a:bodyPr>
            <a:noAutofit/>
          </a:bodyPr>
          <a:lstStyle/>
          <a:p>
            <a:pPr rtl="0"/>
            <a:r>
              <a:rPr lang="en-US" sz="6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SPOT project</a:t>
            </a:r>
            <a:endParaRPr lang="he-IL" sz="6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0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DB49C396-4F9A-B3FC-E8F7-03F7B594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AA0121A-2746-2CE9-5FAD-FE05C7B1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1138236"/>
            <a:ext cx="12096750" cy="571976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5B64852-33EB-58EC-B8A0-76D940F87A4D}"/>
              </a:ext>
            </a:extLst>
          </p:cNvPr>
          <p:cNvSpPr txBox="1"/>
          <p:nvPr/>
        </p:nvSpPr>
        <p:spPr>
          <a:xfrm>
            <a:off x="2008548" y="157235"/>
            <a:ext cx="898326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 impact of Covid-19 on residents’ cultural tourism activities</a:t>
            </a:r>
            <a:endParaRPr kumimoji="0" lang="he-IL" sz="28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8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D7497409-4C8C-56AA-E891-3231663DF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13" y="1192218"/>
            <a:ext cx="5830865" cy="4984261"/>
          </a:xfrm>
        </p:spPr>
        <p:txBody>
          <a:bodyPr>
            <a:noAutofit/>
          </a:bodyPr>
          <a:lstStyle/>
          <a:p>
            <a:pPr algn="l" rtl="0"/>
            <a:r>
              <a:rPr lang="en-US" sz="3200" b="1" dirty="0">
                <a:latin typeface="Calibri" panose="020F0502020204030204" pitchFamily="34" charset="0"/>
              </a:rPr>
              <a:t>“What do you think will be the </a:t>
            </a:r>
            <a:r>
              <a:rPr lang="en-GB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 of increased cultural tourism to the area?”</a:t>
            </a:r>
          </a:p>
          <a:p>
            <a:pPr algn="l" rtl="0"/>
            <a:r>
              <a:rPr lang="en-GB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73% of Beit</a:t>
            </a:r>
            <a:r>
              <a:rPr lang="he-I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en-GB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She'an</a:t>
            </a:r>
            <a:r>
              <a:rPr lang="en-GB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residents: Higher numbers of cultural tourists will be very positive. </a:t>
            </a:r>
          </a:p>
          <a:p>
            <a:pPr algn="l" rtl="0"/>
            <a:r>
              <a:rPr lang="en-GB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47% of </a:t>
            </a:r>
            <a:r>
              <a:rPr lang="en-GB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Emek</a:t>
            </a:r>
            <a:r>
              <a:rPr lang="en-GB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HaMaayanot</a:t>
            </a:r>
            <a:r>
              <a:rPr lang="en-GB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residents gave the same response.</a:t>
            </a:r>
            <a:endParaRPr lang="he-IL" sz="3200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DE153A3-C7B1-42AB-C029-B0B46B13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B10748F7-BF7C-DA73-5C01-234C0BE8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 rtl="0"/>
            <a:r>
              <a:rPr lang="en-GB" sz="28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The Impact on cultural tourism</a:t>
            </a:r>
            <a:endParaRPr lang="he-IL" sz="28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  <p:pic>
        <p:nvPicPr>
          <p:cNvPr id="8" name="Picture 93">
            <a:extLst>
              <a:ext uri="{FF2B5EF4-FFF2-40B4-BE49-F238E27FC236}">
                <a16:creationId xmlns:a16="http://schemas.microsoft.com/office/drawing/2014/main" id="{9F35BA43-6D41-452A-9FAC-E4D21581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6" t="22222" r="27659" b="26727"/>
          <a:stretch/>
        </p:blipFill>
        <p:spPr bwMode="auto">
          <a:xfrm>
            <a:off x="6440465" y="1367883"/>
            <a:ext cx="5560047" cy="4632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08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69E1858A-E6AF-B242-3DA7-4D4E6E49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400" dirty="0">
                <a:latin typeface="Calibri" panose="020F0502020204030204" pitchFamily="34" charset="0"/>
              </a:rPr>
              <a:t>Increase employment in the area. </a:t>
            </a:r>
          </a:p>
          <a:p>
            <a:pPr algn="l" rtl="0"/>
            <a:r>
              <a:rPr lang="en-US" sz="4400" dirty="0">
                <a:latin typeface="Calibri" panose="020F0502020204030204" pitchFamily="34" charset="0"/>
              </a:rPr>
              <a:t>Decrease out-migration from the area.</a:t>
            </a:r>
          </a:p>
          <a:p>
            <a:pPr algn="l" rtl="0"/>
            <a:r>
              <a:rPr lang="en-US" sz="4400" dirty="0">
                <a:latin typeface="Calibri" panose="020F0502020204030204" pitchFamily="34" charset="0"/>
              </a:rPr>
              <a:t>Improve local residents’ standard of living.</a:t>
            </a:r>
          </a:p>
          <a:p>
            <a:pPr algn="l" rtl="0"/>
            <a:r>
              <a:rPr lang="en-US" sz="4400" dirty="0">
                <a:latin typeface="Calibri" panose="020F0502020204030204" pitchFamily="34" charset="0"/>
              </a:rPr>
              <a:t>Rebrand the town (Beit-</a:t>
            </a:r>
            <a:r>
              <a:rPr lang="en-US" sz="4400" dirty="0" err="1">
                <a:latin typeface="Calibri" panose="020F0502020204030204" pitchFamily="34" charset="0"/>
              </a:rPr>
              <a:t>Shean</a:t>
            </a:r>
            <a:r>
              <a:rPr lang="en-US" sz="4400" dirty="0">
                <a:latin typeface="Calibri" panose="020F0502020204030204" pitchFamily="34" charset="0"/>
              </a:rPr>
              <a:t>).</a:t>
            </a:r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0AAD7F5-0ED5-DFEE-9EB0-6B0CF968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B9460F58-D99A-C41F-74AC-236F27D6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973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C03BA33E-AC55-62AA-2A6C-F6F1BF15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7137"/>
            <a:ext cx="10972800" cy="5376671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Improve links between enterprises and administrative and policy-making bodies at different levels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acheive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Better cooperation during a major crisis. </a:t>
            </a:r>
          </a:p>
          <a:p>
            <a:pPr lvl="1"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Supportive environment for public and private businesses.</a:t>
            </a:r>
          </a:p>
          <a:p>
            <a:pPr lvl="1"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resources for sustainable outcomes of cultural tourism projects.</a:t>
            </a:r>
          </a:p>
          <a:p>
            <a:pPr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Enhance the innovative character of enterprises.</a:t>
            </a:r>
          </a:p>
          <a:p>
            <a:pPr algn="l" rtl="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Develop programming that emphasizes successful evaluation, monitoring, and setting of marketing "tools" for (cultural) tourism-related projects.</a:t>
            </a:r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92C885B-188C-1EAA-9C71-D0FCBD20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0D29BA89-CFBA-DA37-A144-607DC2A8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300" cap="all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recommendations</a:t>
            </a:r>
            <a:endParaRPr lang="he-IL" sz="3300" cap="all" dirty="0">
              <a:solidFill>
                <a:srgbClr val="FF0000"/>
              </a:solidFill>
              <a:latin typeface="Tahoma" panose="020B0604030504040204" pitchFamily="34" charset="0"/>
              <a:cs typeface="+mj-cs"/>
            </a:endParaRPr>
          </a:p>
        </p:txBody>
      </p:sp>
      <p:pic>
        <p:nvPicPr>
          <p:cNvPr id="6" name="גרפיקה 5" descr="בלוג קו מיתאר">
            <a:extLst>
              <a:ext uri="{FF2B5EF4-FFF2-40B4-BE49-F238E27FC236}">
                <a16:creationId xmlns:a16="http://schemas.microsoft.com/office/drawing/2014/main" id="{A2C87C02-4394-CFF8-80A9-769000DA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134" y="228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328"/>
            <a:ext cx="10972800" cy="5188032"/>
          </a:xfrm>
        </p:spPr>
        <p:txBody>
          <a:bodyPr>
            <a:normAutofit/>
          </a:bodyPr>
          <a:lstStyle/>
          <a:p>
            <a:pPr algn="l" rtl="0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To track trends and “survival strategies” in cultural tourism in a peripheral area of Israel during the Covid-19 pandemic.</a:t>
            </a:r>
          </a:p>
          <a:p>
            <a:pPr algn="l" rtl="0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To focus on the perspectives of:</a:t>
            </a:r>
          </a:p>
          <a:p>
            <a:pPr lvl="1" algn="l" rtl="0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Tourism businesses </a:t>
            </a:r>
          </a:p>
          <a:p>
            <a:pPr lvl="1" algn="l" rtl="0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Local residents </a:t>
            </a:r>
          </a:p>
          <a:p>
            <a:pPr algn="l" rtl="0"/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  <a:cs typeface="+mj-cs"/>
              </a:rPr>
              <a:t>Research objectives: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00707CD-202D-480E-9B06-D2AD413D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D45FFD9-6AB6-558F-394C-F8702752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6" y="153482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F5147647-568A-DAA8-9795-492D50F6D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rtl="0"/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were the responses of local residents and cultural tourism business owners in the wake of Covid-19? </a:t>
            </a:r>
          </a:p>
          <a:p>
            <a:pPr algn="l" rtl="0"/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were the survival strategies business owners used to adapt to the ongoing crisis?</a:t>
            </a:r>
            <a:endParaRPr lang="he-IL" sz="4800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46D654B-789A-CCF0-8EAC-7C16EAAD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90F5BD5E-B83D-0710-05EA-D9651A81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  <a:cs typeface="+mj-cs"/>
              </a:rPr>
              <a:t>Research questions: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D49CC22-7FBA-5DAC-E8DA-34152E45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67" y="210947"/>
            <a:ext cx="1499746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46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36F17484-FC6B-BC82-1333-8D791FE86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income from tourism in 2019 was estimated at NIS 33.5 billion (€8.7 billion)</a:t>
            </a:r>
          </a:p>
          <a:p>
            <a:pPr algn="l" rtl="0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The number of jobs in tourism was estimated at 150,000.</a:t>
            </a:r>
          </a:p>
          <a:p>
            <a:pPr algn="l" rtl="0"/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impact of Covid-19 on the tourism industry: both 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foreign tourism and domestic tourism ceased completely.</a:t>
            </a:r>
            <a:endParaRPr lang="he-I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BACD924-1411-E89D-AEF2-CD0394FB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0CC92DEE-57C6-A41D-842A-94B4D164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GB" sz="3300" cap="all" dirty="0">
                <a:solidFill>
                  <a:srgbClr val="FF0000"/>
                </a:solidFill>
                <a:effectLst/>
                <a:latin typeface="Tahoma" panose="020B0604030504040204" pitchFamily="34" charset="0"/>
                <a:cs typeface="+mj-cs"/>
              </a:rPr>
              <a:t>The effect of Covid-19 on cultural tourism: the case of Israel </a:t>
            </a:r>
            <a:endParaRPr lang="he-IL" sz="3300" cap="all" dirty="0">
              <a:solidFill>
                <a:srgbClr val="FF0000"/>
              </a:solidFill>
              <a:effectLst/>
              <a:latin typeface="Tahom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377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D8514-D873-424A-9767-C7E2A15F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5"/>
          <a:stretch/>
        </p:blipFill>
        <p:spPr bwMode="auto">
          <a:xfrm>
            <a:off x="704338" y="1119592"/>
            <a:ext cx="9472684" cy="55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304A8AC-939A-4973-AC43-D90AA9891C9B}"/>
              </a:ext>
            </a:extLst>
          </p:cNvPr>
          <p:cNvSpPr txBox="1"/>
          <p:nvPr/>
        </p:nvSpPr>
        <p:spPr>
          <a:xfrm>
            <a:off x="289560" y="84930"/>
            <a:ext cx="1074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Israel’s </a:t>
            </a:r>
            <a:r>
              <a:rPr kumimoji="0" lang="en-US" sz="4800" b="1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Incoming </a:t>
            </a:r>
            <a:r>
              <a:rPr kumimoji="0" lang="en-US" sz="4800" b="1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Tourism</a:t>
            </a:r>
            <a:r>
              <a:rPr kumimoji="0" lang="en-US" sz="4800" b="1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2017-2021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C5F5F2F-E2C9-4647-A2C0-746BB0154DD0}"/>
              </a:ext>
            </a:extLst>
          </p:cNvPr>
          <p:cNvSpPr txBox="1"/>
          <p:nvPr/>
        </p:nvSpPr>
        <p:spPr>
          <a:xfrm>
            <a:off x="0" y="65394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https://www.makorrishon.co.il/opinion/434567/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84FAA92E-4652-4B41-88D3-F4300942C93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D6CC5C57-C6D2-4837-A676-5597129F6F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3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118E54FF-8AF7-7F66-2FD9-550D4527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FE6420F-9EEA-1FA3-43E1-982AE25B7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77"/>
          <a:stretch/>
        </p:blipFill>
        <p:spPr>
          <a:xfrm>
            <a:off x="6835515" y="-664"/>
            <a:ext cx="5552725" cy="696973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F708988-A052-0CA6-4305-23F2BA279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75" y="-664"/>
            <a:ext cx="4776211" cy="68580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8D9ED236-3C06-11D7-5EA5-512F141D9751}"/>
              </a:ext>
            </a:extLst>
          </p:cNvPr>
          <p:cNvSpPr/>
          <p:nvPr/>
        </p:nvSpPr>
        <p:spPr>
          <a:xfrm>
            <a:off x="2703227" y="3344070"/>
            <a:ext cx="1008530" cy="10219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2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3ABFA2CD-B35D-EEDB-B946-F6762B7E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1A3F942-AE5C-446A-9678-FADF8E427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04" t="15641" r="40288" b="6562"/>
          <a:stretch/>
        </p:blipFill>
        <p:spPr>
          <a:xfrm>
            <a:off x="3022776" y="108483"/>
            <a:ext cx="4902970" cy="66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6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FB457A9-5B92-D461-43C9-A7709DEE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FC40-45C9-4632-9652-BC23E7DA0590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Calibri Light" panose="020F030202020403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815BC20A-1504-1602-B281-5EC7068B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300" cap="all" dirty="0">
                <a:solidFill>
                  <a:srgbClr val="FF0000"/>
                </a:solidFill>
                <a:effectLst/>
                <a:latin typeface="Tahoma" panose="020B0604030504040204" pitchFamily="34" charset="0"/>
                <a:cs typeface="+mj-cs"/>
              </a:rPr>
              <a:t>socio-economic index</a:t>
            </a:r>
            <a:endParaRPr lang="he-IL" sz="3300" cap="all" dirty="0">
              <a:solidFill>
                <a:srgbClr val="FF0000"/>
              </a:solidFill>
              <a:effectLst/>
              <a:latin typeface="Tahoma" panose="020B0604030504040204" pitchFamily="34" charset="0"/>
              <a:cs typeface="+mj-cs"/>
            </a:endParaRPr>
          </a:p>
        </p:txBody>
      </p:sp>
      <p:sp>
        <p:nvSpPr>
          <p:cNvPr id="6" name="מציין מיקום תוכן 7">
            <a:extLst>
              <a:ext uri="{FF2B5EF4-FFF2-40B4-BE49-F238E27FC236}">
                <a16:creationId xmlns:a16="http://schemas.microsoft.com/office/drawing/2014/main" id="{21BDCEA6-8294-07A5-1D46-5659096EAEDF}"/>
              </a:ext>
            </a:extLst>
          </p:cNvPr>
          <p:cNvSpPr txBox="1">
            <a:spLocks/>
          </p:cNvSpPr>
          <p:nvPr/>
        </p:nvSpPr>
        <p:spPr>
          <a:xfrm>
            <a:off x="662446" y="1287740"/>
            <a:ext cx="4433402" cy="48749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r" rtl="1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21792" indent="-228600" algn="r" rtl="1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859536" indent="-228600" algn="r" rtl="1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1143000" indent="-228600" algn="r" rtl="1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371600" indent="-228600" algn="r" rtl="1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town of Beit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Sh’ean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Cluster 4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Population: 18,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643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Emek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HaMaayanot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regional council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Cluster 6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Population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: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1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4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,4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64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Lucida Sans Unicode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CAD6EDED-A697-8AB2-A1F9-021234B52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18" y="1287740"/>
            <a:ext cx="3933371" cy="163890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316E7CD-F692-226E-5042-13A1370DB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23"/>
          <a:stretch/>
        </p:blipFill>
        <p:spPr>
          <a:xfrm>
            <a:off x="5451158" y="3610933"/>
            <a:ext cx="3004457" cy="27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051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Times New Roman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רחבה">
  <a:themeElements>
    <a:clrScheme name="רחבה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רחבה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רחבה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2687</Words>
  <Application>Microsoft Office PowerPoint</Application>
  <PresentationFormat>מסך רחב</PresentationFormat>
  <Paragraphs>245</Paragraphs>
  <Slides>23</Slides>
  <Notes>23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helvetica-w01-roman</vt:lpstr>
      <vt:lpstr>Lucida Sans Unicode</vt:lpstr>
      <vt:lpstr>Tahoma</vt:lpstr>
      <vt:lpstr>Times New Roman</vt:lpstr>
      <vt:lpstr>Verdana</vt:lpstr>
      <vt:lpstr>Wingdings</vt:lpstr>
      <vt:lpstr>Wingdings 2</vt:lpstr>
      <vt:lpstr>Wingdings 3</vt:lpstr>
      <vt:lpstr>1_ערכת נושא Office</vt:lpstr>
      <vt:lpstr>רחבה</vt:lpstr>
      <vt:lpstr>COVID-19 and the impact on cultural tourism:  The case of Beit She’an Valley, Israel</vt:lpstr>
      <vt:lpstr>The SPOT project</vt:lpstr>
      <vt:lpstr>Research objectives:</vt:lpstr>
      <vt:lpstr>Research questions:</vt:lpstr>
      <vt:lpstr>The effect of Covid-19 on cultural tourism: the case of Israel </vt:lpstr>
      <vt:lpstr>מצגת של PowerPoint‏</vt:lpstr>
      <vt:lpstr>מצגת של PowerPoint‏</vt:lpstr>
      <vt:lpstr>מצגת של PowerPoint‏</vt:lpstr>
      <vt:lpstr>socio-economic index</vt:lpstr>
      <vt:lpstr>מצגת של PowerPoint‏</vt:lpstr>
      <vt:lpstr>מצגת של PowerPoint‏</vt:lpstr>
      <vt:lpstr>Methodology</vt:lpstr>
      <vt:lpstr>Results The impact of Covid-19 on businesses Businesses Profile: </vt:lpstr>
      <vt:lpstr>מצגת של PowerPoint‏</vt:lpstr>
      <vt:lpstr>The impact of COVID-19 on the activities of the business (N = 35) </vt:lpstr>
      <vt:lpstr>Uncertain future</vt:lpstr>
      <vt:lpstr>מצגת של PowerPoint‏</vt:lpstr>
      <vt:lpstr>Business owners’ survival strategies</vt:lpstr>
      <vt:lpstr> The impact on residents’ activities</vt:lpstr>
      <vt:lpstr>מצגת של PowerPoint‏</vt:lpstr>
      <vt:lpstr>The Impact on cultural tourism</vt:lpstr>
      <vt:lpstr>מצגת של PowerPoint‏</vt:lpstr>
      <vt:lpstr> 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and the impact on cultural tourism:  The case of Beit She’an Valley, Israel</dc:title>
  <dc:creator>Irit Shmuel</dc:creator>
  <cp:lastModifiedBy>Irit Shmuel</cp:lastModifiedBy>
  <cp:revision>1</cp:revision>
  <dcterms:created xsi:type="dcterms:W3CDTF">2022-12-13T10:20:36Z</dcterms:created>
  <dcterms:modified xsi:type="dcterms:W3CDTF">2022-12-13T10:23:29Z</dcterms:modified>
</cp:coreProperties>
</file>