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modernComment_111_39273E4A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4_720698B6.xml" ContentType="application/vnd.ms-powerpoint.comments+xml"/>
  <Override PartName="/ppt/notesSlides/notesSlide4.xml" ContentType="application/vnd.openxmlformats-officedocument.presentationml.notesSlide+xml"/>
  <Override PartName="/ppt/comments/modernComment_113_BB3A75F1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64" r:id="rId2"/>
    <p:sldId id="273" r:id="rId3"/>
    <p:sldId id="256" r:id="rId4"/>
    <p:sldId id="274" r:id="rId5"/>
    <p:sldId id="260" r:id="rId6"/>
    <p:sldId id="258" r:id="rId7"/>
    <p:sldId id="270" r:id="rId8"/>
    <p:sldId id="272" r:id="rId9"/>
    <p:sldId id="275" r:id="rId10"/>
    <p:sldId id="268" r:id="rId1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A7E6C8-FBA7-2842-64A0-C3FBEDC2AAFB}" name="Anat Tchetchik" initials="AT" userId="S::tcheica@biu.ac.il::b77ea095-1751-424e-a98c-8ab9f9a9fb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8E7"/>
    <a:srgbClr val="7F7F7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73651" autoAdjust="0"/>
  </p:normalViewPr>
  <p:slideViewPr>
    <p:cSldViewPr snapToGrid="0">
      <p:cViewPr varScale="1">
        <p:scale>
          <a:sx n="63" d="100"/>
          <a:sy n="63" d="100"/>
        </p:scale>
        <p:origin x="1454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104_720698B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25813DC-E26A-480A-A594-ED9E78ACD726}" authorId="{D7A7E6C8-FBA7-2842-64A0-C3FBEDC2AAFB}" created="2022-11-29T22:24:41.336">
    <pc:sldMkLst xmlns:pc="http://schemas.microsoft.com/office/powerpoint/2013/main/command">
      <pc:docMk/>
      <pc:sldMk cId="1913034934" sldId="260"/>
    </pc:sldMkLst>
    <p188:txBody>
      <a:bodyPr/>
      <a:lstStyle/>
      <a:p>
        <a:r>
          <a:rPr lang="en-US"/>
          <a:t>Pixels with the highest total score are presumed to have favorable conditions for CT development</a:t>
        </a:r>
      </a:p>
    </p188:txBody>
  </p188:cm>
  <p188:cm id="{A2CBEC0A-CEFF-40FE-8D00-C2BBEF6ABE07}" authorId="{D7A7E6C8-FBA7-2842-64A0-C3FBEDC2AAFB}" created="2022-11-29T22:24:53.91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13034934" sldId="260"/>
      <ac:picMk id="6" creationId="{E7C9652F-9897-1021-4299-FFFD62395E3D}"/>
    </ac:deMkLst>
    <p188:txBody>
      <a:bodyPr/>
      <a:lstStyle/>
      <a:p>
        <a:r>
          <a:rPr lang="en-US"/>
          <a:t>This layer have raised the interest of stakeholders in the case study.</a:t>
        </a:r>
      </a:p>
    </p188:txBody>
  </p188:cm>
</p188:cmLst>
</file>

<file path=ppt/comments/modernComment_111_39273E4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6B82AA-0EBA-4051-B10C-24E50719BC56}" authorId="{D7A7E6C8-FBA7-2842-64A0-C3FBEDC2AAFB}" created="2022-11-29T22:22:23.63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58873162" sldId="273"/>
      <ac:spMk id="3" creationId="{8FD74377-814A-358F-BE35-D48A39528174}"/>
    </ac:deMkLst>
    <p188:txBody>
      <a:bodyPr/>
      <a:lstStyle/>
      <a:p>
        <a:r>
          <a:rPr lang="en-US"/>
          <a:t>; which can benefit (or suffer) from its </a:t>
        </a:r>
      </a:p>
    </p188:txBody>
  </p188:cm>
</p188:cmLst>
</file>

<file path=ppt/comments/modernComment_113_BB3A75F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EBCEC98-1900-45AA-A759-347FB0857846}" authorId="{D7A7E6C8-FBA7-2842-64A0-C3FBEDC2AAFB}" created="2022-11-29T22:11:28.44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41170673" sldId="275"/>
      <ac:spMk id="3" creationId="{EB1ED914-0563-7B83-F263-38773E9B0BA3}"/>
    </ac:deMkLst>
    <p188:txBody>
      <a:bodyPr/>
      <a:lstStyle/>
      <a:p>
        <a:r>
          <a:rPr lang="en-US"/>
          <a:t>The cooperation of local officials is essential for the successful implementation of the tool.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6AAF119-2E83-40D4-980D-1E2CB8B3E5B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84DE4A7F-6792-4879-BCD2-1B653B40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1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IT=Innovative Tool </a:t>
            </a:r>
            <a:r>
              <a:rPr lang="en-US" sz="1200" dirty="0">
                <a:latin typeface="Calibri" panose="020F0502020204030204" pitchFamily="34" charset="0"/>
                <a:cs typeface="Arial" panose="020B0604020202020204" pitchFamily="34" charset="0"/>
              </a:rPr>
              <a:t>In particular, this tool can help support long-term planning that includes spatial elements, infrastructure, climate, zoning, and other considerations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tool is </a:t>
            </a:r>
            <a:r>
              <a:rPr lang="en-US" sz="1200" dirty="0">
                <a:cs typeface="Arial" panose="020B0604020202020204" pitchFamily="34" charset="0"/>
              </a:rPr>
              <a:t>designed for entrepreneurs, officials at </a:t>
            </a:r>
            <a:r>
              <a:rPr lang="en-US" sz="1200" dirty="0"/>
              <a:t>local authorities</a:t>
            </a:r>
            <a:r>
              <a:rPr lang="en-US" sz="1200" dirty="0">
                <a:cs typeface="Arial" panose="020B0604020202020204" pitchFamily="34" charset="0"/>
              </a:rPr>
              <a:t>, planners, and other </a:t>
            </a:r>
            <a:r>
              <a:rPr lang="he-IL" sz="1200" dirty="0" err="1"/>
              <a:t>stakeholders</a:t>
            </a:r>
            <a:endParaRPr lang="en-U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E4A7F-6792-4879-BCD2-1B653B40AD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E4A7F-6792-4879-BCD2-1B653B40AD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3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E4A7F-6792-4879-BCD2-1B653B40AD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5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E4A7F-6792-4879-BCD2-1B653B40AD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3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hyperlink" Target="https://twitter.com/h2020spo?lang=bg" TargetMode="External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12" Type="http://schemas.openxmlformats.org/officeDocument/2006/relationships/hyperlink" Target="https://www.facebook.com/SPOTprojectH2020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11" Type="http://schemas.openxmlformats.org/officeDocument/2006/relationships/hyperlink" Target="http://www.spotprojecth2020.eu/" TargetMode="Externa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emf"/><Relationship Id="rId4" Type="http://schemas.openxmlformats.org/officeDocument/2006/relationships/image" Target="../media/image3.jpg"/><Relationship Id="rId9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B234AC-8B7A-4FB8-06B1-5D6E5B6CE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D5B1332-64C7-FBCF-3514-744687E96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DC3E087-69A6-BAED-9D01-7F6F6F55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7DBE-7F15-47BA-ADC8-C3D4F29763D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9519FF2-E581-18F4-D752-8768D2A0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6190576-9FA5-DCFD-32B6-D6DEEF78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4E5-6742-49F1-9EB1-92BE3662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1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41E04AA-8CFE-2CDB-4B61-95926AE5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4E76B05-D823-BEFC-AC73-9FD00F9F7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C04DA95-0D29-83E4-E667-8356FBC9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7DBE-7F15-47BA-ADC8-C3D4F29763D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2E54AB7-5100-D519-A79F-F0A4AC2A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F062A0C-F719-B67F-BE4F-76C7014A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4E5-6742-49F1-9EB1-92BE3662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E75E655A-DCA5-772E-3219-333628E42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C309690-DD69-6604-6964-CE446A147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B06D2BB-E741-5B63-4FD3-154C65F8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7DBE-7F15-47BA-ADC8-C3D4F29763D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988F84-155A-FF23-23F7-84C69206F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6FE0868-F7A9-31BC-B8E8-ED4ECE0E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4E5-6742-49F1-9EB1-92BE3662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0BCF5A4-B75B-456C-97C5-9E75A6C86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3" t="23018" b="44628"/>
          <a:stretch/>
        </p:blipFill>
        <p:spPr>
          <a:xfrm>
            <a:off x="-1" y="0"/>
            <a:ext cx="9059861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E06202E-83F2-424A-BA65-65C8E04248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4899" y="749045"/>
            <a:ext cx="6490888" cy="179200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r>
              <a:rPr lang="cs-CZ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6B5F46-B1F5-4379-B3CC-FB2ED3B6AA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4898" y="3578270"/>
            <a:ext cx="6490888" cy="796980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| </a:t>
            </a:r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Two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BBDB7C1-2CD5-4330-AB81-66C3AF5EAB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6" y="5849257"/>
            <a:ext cx="11591405" cy="796980"/>
          </a:xfrm>
          <a:prstGeom prst="rect">
            <a:avLst/>
          </a:prstGeom>
        </p:spPr>
      </p:pic>
      <p:sp>
        <p:nvSpPr>
          <p:cNvPr id="39" name="Zástupný text 38">
            <a:extLst>
              <a:ext uri="{FF2B5EF4-FFF2-40B4-BE49-F238E27FC236}">
                <a16:creationId xmlns:a16="http://schemas.microsoft.com/office/drawing/2014/main" id="{F6C39416-1D2D-4998-9E7E-1868E3B65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14898" y="2612447"/>
            <a:ext cx="6490888" cy="894431"/>
          </a:xfrm>
        </p:spPr>
        <p:txBody>
          <a:bodyPr>
            <a:normAutofit/>
          </a:bodyPr>
          <a:lstStyle>
            <a:lvl2pPr marL="0" indent="0" algn="l">
              <a:buFontTx/>
              <a:buNone/>
              <a:def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1"/>
            <a:r>
              <a:rPr lang="cs-CZ" dirty="0" err="1"/>
              <a:t>Subtitle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D776365A-1B56-466F-BEC3-24D2DACA17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62925" y="4074003"/>
            <a:ext cx="3242861" cy="1669572"/>
          </a:xfrm>
        </p:spPr>
        <p:txBody>
          <a:bodyPr anchor="t">
            <a:normAutofit/>
          </a:bodyPr>
          <a:lstStyle>
            <a:lvl1pPr algn="r">
              <a:spcBef>
                <a:spcPts val="0"/>
              </a:spcBef>
              <a:defRPr sz="1400">
                <a:solidFill>
                  <a:srgbClr val="97A9C7"/>
                </a:solidFill>
              </a:defRPr>
            </a:lvl1pPr>
          </a:lstStyle>
          <a:p>
            <a:r>
              <a:rPr lang="cs-CZ" dirty="0"/>
              <a:t>Logo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institution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B528F2-3E8C-45AD-8EB0-DD8546C6D6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2" y="4683061"/>
            <a:ext cx="3341767" cy="5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57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F9385EF-6DA5-46D5-9EBE-4E4B1C6F49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3" t="23018" b="44628"/>
          <a:stretch/>
        </p:blipFill>
        <p:spPr>
          <a:xfrm>
            <a:off x="-1" y="0"/>
            <a:ext cx="9059861" cy="6858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BBDB7C1-2CD5-4330-AB81-66C3AF5EAB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6" y="5849257"/>
            <a:ext cx="11591405" cy="79698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B240492-A03B-409E-AAA9-8F4AB05AE2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2" y="4683061"/>
            <a:ext cx="3341767" cy="546765"/>
          </a:xfrm>
          <a:prstGeom prst="rect">
            <a:avLst/>
          </a:prstGeom>
        </p:spPr>
      </p:pic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8BD3132D-51EF-4298-9E8B-F8B86C61109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37946218"/>
              </p:ext>
            </p:extLst>
          </p:nvPr>
        </p:nvGraphicFramePr>
        <p:xfrm>
          <a:off x="5004325" y="2115964"/>
          <a:ext cx="520175" cy="52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480" imgH="373024" progId="CorelDraw.Graphic.20">
                  <p:embed/>
                </p:oleObj>
              </mc:Choice>
              <mc:Fallback>
                <p:oleObj name="CorelDRAW" r:id="rId5" imgW="372480" imgH="373024" progId="CorelDraw.Graphic.20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8BD3132D-51EF-4298-9E8B-F8B86C6110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4325" y="2115964"/>
                        <a:ext cx="520175" cy="52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AC2E46E2-9DBF-4B67-8C41-678B8BFE098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40559482"/>
              </p:ext>
            </p:extLst>
          </p:nvPr>
        </p:nvGraphicFramePr>
        <p:xfrm>
          <a:off x="5004325" y="2744736"/>
          <a:ext cx="520175" cy="52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372480" imgH="373024" progId="CorelDraw.Graphic.20">
                  <p:embed/>
                </p:oleObj>
              </mc:Choice>
              <mc:Fallback>
                <p:oleObj name="CorelDRAW" r:id="rId7" imgW="372480" imgH="373024" progId="CorelDraw.Graphic.20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AC2E46E2-9DBF-4B67-8C41-678B8BFE09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04325" y="2744736"/>
                        <a:ext cx="520175" cy="52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680AA81F-139D-4231-9F6B-FFE615B21C2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68136318"/>
              </p:ext>
            </p:extLst>
          </p:nvPr>
        </p:nvGraphicFramePr>
        <p:xfrm>
          <a:off x="5004325" y="1487192"/>
          <a:ext cx="520175" cy="52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372480" imgH="373024" progId="CorelDraw.Graphic.20">
                  <p:embed/>
                </p:oleObj>
              </mc:Choice>
              <mc:Fallback>
                <p:oleObj name="CorelDRAW" r:id="rId9" imgW="372480" imgH="373024" progId="CorelDraw.Graphic.20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680AA81F-139D-4231-9F6B-FFE615B21C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4325" y="1487192"/>
                        <a:ext cx="520175" cy="52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AE8339CC-75D2-4BE7-BBD5-E2C9536CD421}"/>
              </a:ext>
            </a:extLst>
          </p:cNvPr>
          <p:cNvSpPr txBox="1"/>
          <p:nvPr userDrawn="1"/>
        </p:nvSpPr>
        <p:spPr>
          <a:xfrm>
            <a:off x="5627159" y="1460875"/>
            <a:ext cx="468947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1200" dirty="0">
                <a:solidFill>
                  <a:srgbClr val="144194"/>
                </a:solidFill>
                <a:latin typeface="+mn-lt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cs-CZ" sz="2400" dirty="0">
                <a:solidFill>
                  <a:srgbClr val="144194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.SPOTprojectH2020.eu</a:t>
            </a:r>
            <a:endParaRPr lang="cs-CZ" sz="2400" dirty="0">
              <a:solidFill>
                <a:srgbClr val="144194"/>
              </a:solidFill>
            </a:endParaRPr>
          </a:p>
          <a:p>
            <a:endParaRPr lang="cs-CZ" sz="24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677FC77-ADEE-4B2D-82E4-6553F041BB79}"/>
              </a:ext>
            </a:extLst>
          </p:cNvPr>
          <p:cNvSpPr txBox="1"/>
          <p:nvPr userDrawn="1"/>
        </p:nvSpPr>
        <p:spPr>
          <a:xfrm>
            <a:off x="5627159" y="2109867"/>
            <a:ext cx="468947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solidFill>
                  <a:srgbClr val="144194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@SPOTprojectH2020</a:t>
            </a:r>
            <a:endParaRPr lang="cs-CZ" sz="2400" dirty="0">
              <a:solidFill>
                <a:srgbClr val="144194"/>
              </a:solidFill>
            </a:endParaRPr>
          </a:p>
          <a:p>
            <a:endParaRPr lang="cs-CZ" sz="24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4DCDDEA-E6E3-403C-929C-02661BC5F9DB}"/>
              </a:ext>
            </a:extLst>
          </p:cNvPr>
          <p:cNvSpPr txBox="1"/>
          <p:nvPr userDrawn="1"/>
        </p:nvSpPr>
        <p:spPr>
          <a:xfrm>
            <a:off x="5627159" y="2758859"/>
            <a:ext cx="468947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solidFill>
                  <a:srgbClr val="144194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@H2020Spo</a:t>
            </a:r>
            <a:endParaRPr lang="cs-CZ" sz="2400" dirty="0">
              <a:solidFill>
                <a:srgbClr val="144194"/>
              </a:solidFill>
            </a:endParaRPr>
          </a:p>
          <a:p>
            <a:endParaRPr lang="cs-CZ" sz="24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44EC9EF-FCA4-438C-AC08-9091F5667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4325" y="4420421"/>
            <a:ext cx="6413500" cy="860425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97A9C7"/>
                </a:solidFill>
              </a:defRPr>
            </a:lvl1pPr>
          </a:lstStyle>
          <a:p>
            <a:pPr lvl="0"/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04CC8E9-9706-49B7-BF3E-1B486566DA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4324" y="666550"/>
            <a:ext cx="6413499" cy="485775"/>
          </a:xfr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err="1">
                <a:solidFill>
                  <a:srgbClr val="757575"/>
                </a:solidFill>
              </a:rPr>
              <a:t>Learn</a:t>
            </a:r>
            <a:r>
              <a:rPr lang="cs-CZ" sz="2800" dirty="0">
                <a:solidFill>
                  <a:srgbClr val="757575"/>
                </a:solidFill>
              </a:rPr>
              <a:t> more and </a:t>
            </a:r>
            <a:r>
              <a:rPr lang="cs-CZ" sz="2800" dirty="0" err="1">
                <a:solidFill>
                  <a:srgbClr val="757575"/>
                </a:solidFill>
              </a:rPr>
              <a:t>contact</a:t>
            </a:r>
            <a:r>
              <a:rPr lang="cs-CZ" sz="2800" dirty="0">
                <a:solidFill>
                  <a:srgbClr val="757575"/>
                </a:solidFill>
              </a:rPr>
              <a:t> </a:t>
            </a:r>
            <a:r>
              <a:rPr lang="cs-CZ" sz="2800" dirty="0" err="1">
                <a:solidFill>
                  <a:srgbClr val="757575"/>
                </a:solidFill>
              </a:rPr>
              <a:t>us</a:t>
            </a:r>
            <a:r>
              <a:rPr lang="cs-CZ" sz="2800" dirty="0">
                <a:solidFill>
                  <a:srgbClr val="757575"/>
                </a:solidFill>
              </a:rPr>
              <a:t> </a:t>
            </a:r>
            <a:r>
              <a:rPr lang="cs-CZ" sz="2800" dirty="0" err="1">
                <a:solidFill>
                  <a:srgbClr val="757575"/>
                </a:solidFill>
              </a:rPr>
              <a:t>at</a:t>
            </a:r>
            <a:r>
              <a:rPr lang="cs-CZ" sz="2800" dirty="0">
                <a:solidFill>
                  <a:srgbClr val="757575"/>
                </a:solidFill>
              </a:rPr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92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5E1059-C1F6-C9D2-ACDF-7486C07A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80D2886-47FB-8EBF-C5DD-F72805741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68BD358-0C3D-827E-610C-E8526727A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7DBE-7F15-47BA-ADC8-C3D4F29763D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59E0486-984A-249F-BDDB-AC2CFB68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31E1A3C-BC15-D285-C0F5-AD08FAC9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4E5-6742-49F1-9EB1-92BE3662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5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61FA40-993E-F1C7-A3EE-79BC967F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4837802-E8DB-156A-76A5-EAF7FB8AA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D6620CA-4930-BCB9-9F7D-C54FC99B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7DBE-7F15-47BA-ADC8-C3D4F29763D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13AC6F5-5AF6-D1C9-C76A-83D9166E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BE8E701-E101-F3B2-F1BC-760857AF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4E5-6742-49F1-9EB1-92BE3662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DDF5002-09BD-5234-0329-97919454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8E342ED-610B-E3EB-45CC-0551DB5CB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B0F5413-CCEA-B194-5E4F-F1D533C36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3CC33FD-4858-D52A-7840-6F7E8F62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7DBE-7F15-47BA-ADC8-C3D4F29763D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6EB10ED-7DFE-710A-0C7E-3757D992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2EFDC8D-CE7F-E343-D225-D650CC5E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4E5-6742-49F1-9EB1-92BE3662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4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35958F-66BF-C67A-19A9-4E7AB1F2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F543894-B7A8-DEC3-3895-DDA210752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96F68BA-9CAD-D170-832A-833B00DDE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386AA66-C6F1-A3E7-52DE-B68E7CB63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9A39971-3752-98F4-B130-8128FC004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FEC027F-5E84-EF0B-9CA0-D0865286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7DBE-7F15-47BA-ADC8-C3D4F29763D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AE769EF-BFEB-5A88-7678-26E7BCD3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D712986-53E4-8411-B708-50BBA014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4E5-6742-49F1-9EB1-92BE3662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4D576D-55BF-8FE6-D44B-90E91A0E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A863D43-3EC9-18C6-522C-F510EC2C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7DBE-7F15-47BA-ADC8-C3D4F29763D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717EEB1-1A03-FF8F-FF93-63D778FD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8076216-B5F4-B057-4E2F-E16CD67A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4E5-6742-49F1-9EB1-92BE3662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2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F8F3B83-2840-C819-0E5F-39A7D026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7DBE-7F15-47BA-ADC8-C3D4F29763D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FF3EE7B9-4D2C-EBE6-A51D-45D005E1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C9CCE43-64A2-1FB6-AAAB-CEE657AB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4E5-6742-49F1-9EB1-92BE3662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6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1B02B6-342E-29AB-6918-3E8CB3ED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83F708B-2ECF-F803-E049-A139BB74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F8FFA99-8BBB-D847-371A-C95A193E3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333B7E6-252C-6CBE-2298-4E491C40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7DBE-7F15-47BA-ADC8-C3D4F29763D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3AF5938-C56D-D700-027C-94FA0EA4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6AFDCE2-F1DD-A51A-4E6B-B51DB8D3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4E5-6742-49F1-9EB1-92BE3662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9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07FE82F-5893-2DB6-0E1B-2D85BCD2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0FCFBC0-7C70-36DF-1997-4CF9E3889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8146ED7-671A-5F20-2DAC-C6B245283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CFE4DAC-30B9-B2EE-B1E3-B262CE23C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7DBE-7F15-47BA-ADC8-C3D4F29763D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86C8630-227C-61BF-0737-F987FAA9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C69267-8137-22D7-6611-D2D3B306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4E5-6742-49F1-9EB1-92BE3662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7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CE89E30E-6F9D-912C-5CCA-5BD6734E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3754A7A-B90B-EAD4-BA59-66BA55878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9F2DE74-4318-3773-2796-BE999A36F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7DBE-7F15-47BA-ADC8-C3D4F29763D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8398E45-5CE9-A18F-8A28-08BBCE0C5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6D5CB6B-7B3F-4C0C-8BFA-B367FB1EB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634E5-6742-49F1-9EB1-92BE3662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9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is.spotit.site/portal/apps/webappviewer/index.html?id=f8d1ba98020646488a13d2ff6dd4392c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11_39273E4A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720698B6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BB3A75F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C1CBF-598F-4BE9-84AD-F05C309BE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5026" y="-423193"/>
            <a:ext cx="6490888" cy="1792009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WP3: SPOT-IT</a:t>
            </a:r>
            <a:endParaRPr lang="cs-CZ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49ECD9-781F-4755-8B16-07A482F45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4895" y="2075624"/>
            <a:ext cx="7520247" cy="796980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/>
              <a:t>Prof</a:t>
            </a:r>
            <a:r>
              <a:rPr lang="en-US" sz="2000" b="1" dirty="0"/>
              <a:t>.</a:t>
            </a:r>
            <a:r>
              <a:rPr lang="hu-HU" sz="2000" b="1" dirty="0"/>
              <a:t> </a:t>
            </a:r>
            <a:r>
              <a:rPr lang="en-US" sz="2000" b="1" dirty="0"/>
              <a:t>Michael </a:t>
            </a:r>
            <a:r>
              <a:rPr lang="en-US" sz="2000" b="1" dirty="0" err="1"/>
              <a:t>Sofer</a:t>
            </a:r>
            <a:r>
              <a:rPr lang="en-US" sz="2000" b="1" dirty="0"/>
              <a:t> &amp; Prof. Anat Tchetchik </a:t>
            </a:r>
            <a:endParaRPr lang="hu-HU" sz="2000" b="1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BA39F5-0B57-452B-A8EA-3A942EC1AA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9810" y="1227758"/>
            <a:ext cx="7695332" cy="89443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GB" sz="5800" dirty="0"/>
          </a:p>
          <a:p>
            <a:pPr marL="0" indent="0" algn="ctr" rtl="0">
              <a:buNone/>
            </a:pPr>
            <a:r>
              <a:rPr lang="en-US" sz="18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Scientific objectives # 7</a:t>
            </a:r>
            <a:endParaRPr lang="en-GB" sz="8800" dirty="0"/>
          </a:p>
          <a:p>
            <a:pPr marL="0" indent="0" algn="ctr" rtl="0">
              <a:buNone/>
            </a:pPr>
            <a:r>
              <a:rPr lang="en-GB" sz="8800" dirty="0"/>
              <a:t>30.11.2022</a:t>
            </a:r>
            <a:endParaRPr lang="cs-CZ" sz="8800" dirty="0"/>
          </a:p>
        </p:txBody>
      </p:sp>
      <p:pic>
        <p:nvPicPr>
          <p:cNvPr id="11" name="תמונה 10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0252A2BB-6AA3-167E-980D-2C97A9486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70" y="113928"/>
            <a:ext cx="2038095" cy="761905"/>
          </a:xfrm>
          <a:prstGeom prst="rect">
            <a:avLst/>
          </a:prstGeom>
        </p:spPr>
      </p:pic>
      <p:pic>
        <p:nvPicPr>
          <p:cNvPr id="6" name="תמונה 5" descr="תמונה שמכילה מפה&#10;&#10;התיאור נוצר באופן אוטומטי">
            <a:extLst>
              <a:ext uri="{FF2B5EF4-FFF2-40B4-BE49-F238E27FC236}">
                <a16:creationId xmlns:a16="http://schemas.microsoft.com/office/drawing/2014/main" id="{A5813D0D-7A62-B31C-5F17-C0C26F494E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5"/>
          <a:stretch/>
        </p:blipFill>
        <p:spPr bwMode="auto">
          <a:xfrm>
            <a:off x="4315834" y="3019768"/>
            <a:ext cx="5897466" cy="2806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2DBA687-9A2D-BF53-1CBB-AACDA6BA8A19}"/>
              </a:ext>
            </a:extLst>
          </p:cNvPr>
          <p:cNvSpPr txBox="1"/>
          <p:nvPr/>
        </p:nvSpPr>
        <p:spPr>
          <a:xfrm>
            <a:off x="828092" y="6205507"/>
            <a:ext cx="108724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https://gis.spotit.site/portal/apps/webappviewer/index.html?id=f8d1ba98020646488a13d2ff6dd4392c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135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AC2932-DB05-4CD3-BD3B-896166E50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2864" y="4732548"/>
            <a:ext cx="6413500" cy="860425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GB" dirty="0">
                <a:solidFill>
                  <a:srgbClr val="002060"/>
                </a:solidFill>
              </a:rPr>
              <a:t>Thank you very much for your attention!  (Toda Raba!)</a:t>
            </a:r>
          </a:p>
        </p:txBody>
      </p:sp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6663428C-4E4B-25C5-3D4A-F63FD69E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574" y="-28524"/>
            <a:ext cx="1742164" cy="651277"/>
          </a:xfrm>
          <a:prstGeom prst="rect">
            <a:avLst/>
          </a:prstGeom>
        </p:spPr>
      </p:pic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3676BA59-04DB-A839-E8C6-5B0C8CDD3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51" y="682521"/>
            <a:ext cx="2340077" cy="17550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photo description available.">
            <a:extLst>
              <a:ext uri="{FF2B5EF4-FFF2-40B4-BE49-F238E27FC236}">
                <a16:creationId xmlns:a16="http://schemas.microsoft.com/office/drawing/2014/main" id="{FF3C6658-05CF-DD98-D8DF-BEC46D488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9"/>
          <a:stretch/>
        </p:blipFill>
        <p:spPr bwMode="auto">
          <a:xfrm>
            <a:off x="7835061" y="790613"/>
            <a:ext cx="2080272" cy="17618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photo description available.">
            <a:extLst>
              <a:ext uri="{FF2B5EF4-FFF2-40B4-BE49-F238E27FC236}">
                <a16:creationId xmlns:a16="http://schemas.microsoft.com/office/drawing/2014/main" id="{D0B4E6A1-2ADD-AD7E-6766-48E5CD953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82" y="2608685"/>
            <a:ext cx="2405625" cy="18042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375C1A7-B766-99BC-FBA4-FE8E7D5B742A}"/>
              </a:ext>
            </a:extLst>
          </p:cNvPr>
          <p:cNvSpPr txBox="1"/>
          <p:nvPr/>
        </p:nvSpPr>
        <p:spPr>
          <a:xfrm>
            <a:off x="4334689" y="604760"/>
            <a:ext cx="18708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>
              <a:defRPr sz="1600"/>
            </a:lvl1pPr>
          </a:lstStyle>
          <a:p>
            <a:r>
              <a:rPr lang="en-US" dirty="0"/>
              <a:t>Dr. </a:t>
            </a:r>
            <a:r>
              <a:rPr lang="en-US" dirty="0" err="1"/>
              <a:t>Irit</a:t>
            </a:r>
            <a:r>
              <a:rPr lang="en-US" dirty="0"/>
              <a:t> Shmuel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7227669-A376-28EA-F627-DF0F694F0E1D}"/>
              </a:ext>
            </a:extLst>
          </p:cNvPr>
          <p:cNvSpPr txBox="1"/>
          <p:nvPr/>
        </p:nvSpPr>
        <p:spPr>
          <a:xfrm>
            <a:off x="6194322" y="628064"/>
            <a:ext cx="164073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/>
              <a:t>Dr. </a:t>
            </a:r>
            <a:r>
              <a:rPr lang="en-US" sz="1600" dirty="0" err="1"/>
              <a:t>Yaron</a:t>
            </a:r>
            <a:r>
              <a:rPr lang="en-US" sz="1600" dirty="0"/>
              <a:t> Michael 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F0A0E95-664C-1A13-16AA-39AB1AD32ADD}"/>
              </a:ext>
            </a:extLst>
          </p:cNvPr>
          <p:cNvSpPr txBox="1"/>
          <p:nvPr/>
        </p:nvSpPr>
        <p:spPr>
          <a:xfrm>
            <a:off x="7820575" y="622830"/>
            <a:ext cx="244210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/>
              <a:t>(Soon to be Dr.) </a:t>
            </a:r>
            <a:r>
              <a:rPr lang="en-US" sz="1600" dirty="0" err="1"/>
              <a:t>Shilo</a:t>
            </a:r>
            <a:r>
              <a:rPr lang="en-US" sz="1600" dirty="0"/>
              <a:t> </a:t>
            </a:r>
            <a:r>
              <a:rPr lang="en-US" sz="1600" dirty="0" err="1"/>
              <a:t>Shiff</a:t>
            </a:r>
            <a:r>
              <a:rPr lang="en-US" sz="1600" dirty="0"/>
              <a:t> 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CDB1C022-AFCB-FACB-D497-42FC8CB69939}"/>
              </a:ext>
            </a:extLst>
          </p:cNvPr>
          <p:cNvSpPr txBox="1"/>
          <p:nvPr/>
        </p:nvSpPr>
        <p:spPr>
          <a:xfrm>
            <a:off x="4219448" y="2482107"/>
            <a:ext cx="195508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>
              <a:defRPr sz="1600"/>
            </a:lvl1pPr>
          </a:lstStyle>
          <a:p>
            <a:r>
              <a:rPr lang="en-US" dirty="0"/>
              <a:t>Prof. </a:t>
            </a:r>
            <a:r>
              <a:rPr lang="en-US" dirty="0" err="1"/>
              <a:t>Irit</a:t>
            </a:r>
            <a:r>
              <a:rPr lang="en-US" dirty="0"/>
              <a:t>  Amit Cohen 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B39C02F5-B94D-0978-55F1-A4CD4B6BB6ED}"/>
              </a:ext>
            </a:extLst>
          </p:cNvPr>
          <p:cNvSpPr txBox="1"/>
          <p:nvPr/>
        </p:nvSpPr>
        <p:spPr>
          <a:xfrm>
            <a:off x="6205567" y="2488993"/>
            <a:ext cx="195508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>
              <a:defRPr sz="1600"/>
            </a:lvl1pPr>
          </a:lstStyle>
          <a:p>
            <a:r>
              <a:rPr lang="en-US" dirty="0"/>
              <a:t>Prof. Michael </a:t>
            </a:r>
            <a:r>
              <a:rPr lang="en-US" dirty="0" err="1"/>
              <a:t>Sofer</a:t>
            </a:r>
            <a:endParaRPr lang="en-US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051FBDF-3727-05AA-5DB2-43D8D87EDF98}"/>
              </a:ext>
            </a:extLst>
          </p:cNvPr>
          <p:cNvSpPr txBox="1"/>
          <p:nvPr/>
        </p:nvSpPr>
        <p:spPr>
          <a:xfrm>
            <a:off x="8164659" y="2494334"/>
            <a:ext cx="195508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>
              <a:defRPr sz="1600"/>
            </a:lvl1pPr>
          </a:lstStyle>
          <a:p>
            <a:r>
              <a:rPr lang="en-US" dirty="0"/>
              <a:t>Prof. Anat Tchetchik</a:t>
            </a:r>
          </a:p>
        </p:txBody>
      </p:sp>
      <p:pic>
        <p:nvPicPr>
          <p:cNvPr id="3" name="Picture 2" descr="ערב דיון - ריכארד קאופמן והפרויקט הציוני | דברי פתיחה - מכון ון ליר בירושלים">
            <a:extLst>
              <a:ext uri="{FF2B5EF4-FFF2-40B4-BE49-F238E27FC236}">
                <a16:creationId xmlns:a16="http://schemas.microsoft.com/office/drawing/2014/main" id="{07138CE9-C6E0-D02E-61AB-805BD5DA6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8091"/>
          <a:stretch/>
        </p:blipFill>
        <p:spPr bwMode="auto">
          <a:xfrm>
            <a:off x="4183493" y="2850757"/>
            <a:ext cx="1974900" cy="14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בחברה החרדית מצאו דרכים עוקפות להמשיך לצרוך כלים חד-פעמיים ...">
            <a:extLst>
              <a:ext uri="{FF2B5EF4-FFF2-40B4-BE49-F238E27FC236}">
                <a16:creationId xmlns:a16="http://schemas.microsoft.com/office/drawing/2014/main" id="{8035359F-2F72-F603-D8C5-004B8CC43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911" y="2668232"/>
            <a:ext cx="1737894" cy="18009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7AF8076A-5043-16BF-F2A7-F370612E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18" y="939413"/>
            <a:ext cx="1613018" cy="16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7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6500AB-12FF-EBC2-4E94-72433330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4" y="-20498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Scientific Objective # 7:  SPOT-IT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FD74377-814A-358F-BE35-D48A39528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2319"/>
            <a:ext cx="11109960" cy="4351338"/>
          </a:xfrm>
        </p:spPr>
        <p:txBody>
          <a:bodyPr>
            <a:normAutofit/>
          </a:bodyPr>
          <a:lstStyle/>
          <a:p>
            <a:pPr marL="0" marR="0" indent="0" algn="l" rtl="0">
              <a:lnSpc>
                <a:spcPct val="112000"/>
              </a:lnSpc>
              <a:spcBef>
                <a:spcPts val="0"/>
              </a:spcBef>
              <a:spcAft>
                <a:spcPts val="635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SPOT-IT is a web-based, user-friendly, collaborative platform. </a:t>
            </a:r>
          </a:p>
          <a:p>
            <a:pPr marL="0" marR="0" indent="0" algn="l" rtl="0">
              <a:lnSpc>
                <a:spcPct val="112000"/>
              </a:lnSpc>
              <a:spcBef>
                <a:spcPts val="0"/>
              </a:spcBef>
              <a:spcAft>
                <a:spcPts val="635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It </a:t>
            </a: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</a:rPr>
              <a:t>is designed to provide </a:t>
            </a:r>
            <a:r>
              <a:rPr lang="en-US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multi-criteria decision-supporting</a:t>
            </a: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information</a:t>
            </a: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</a:rPr>
              <a:t> for </a:t>
            </a:r>
            <a:r>
              <a:rPr lang="en-US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various stakeholders </a:t>
            </a: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</a:rPr>
              <a:t>who have interest in </a:t>
            </a:r>
            <a:r>
              <a:rPr lang="en-US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CT development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Calibri" panose="020F0502020204030204" pitchFamily="34" charset="0"/>
              </a:rPr>
              <a:t>in a given place with 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emphasis </a:t>
            </a:r>
            <a:r>
              <a:rPr lang="en-US" sz="2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on peripheral de-industrialized areas</a:t>
            </a:r>
            <a:endParaRPr lang="en-US" sz="29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l" rtl="0">
              <a:lnSpc>
                <a:spcPct val="112000"/>
              </a:lnSpc>
              <a:spcBef>
                <a:spcPts val="0"/>
              </a:spcBef>
              <a:spcAft>
                <a:spcPts val="635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The tool was first developed and tested on an ArcGIS Server that was deployed on Microsoft Azure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: Cloud Computing Services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0" marR="0" indent="0" algn="just" rtl="0">
              <a:lnSpc>
                <a:spcPct val="112000"/>
              </a:lnSpc>
              <a:spcBef>
                <a:spcPts val="0"/>
              </a:spcBef>
              <a:spcAft>
                <a:spcPts val="635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After the testing period, we converted to on-premises deployment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l" rtl="0"/>
            <a:endParaRPr lang="en-US" dirty="0"/>
          </a:p>
        </p:txBody>
      </p:sp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9E713CCD-D01A-798E-4CFD-262697F84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08" y="300084"/>
            <a:ext cx="2038095" cy="76190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0565F12-7817-3FC2-F752-AB493BB2BD59}"/>
              </a:ext>
            </a:extLst>
          </p:cNvPr>
          <p:cNvSpPr txBox="1"/>
          <p:nvPr/>
        </p:nvSpPr>
        <p:spPr>
          <a:xfrm>
            <a:off x="908326" y="929283"/>
            <a:ext cx="106481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SO#7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Develop an innovative tool for cultural tourism (CT) in a Web-based resource center, in order to:</a:t>
            </a:r>
          </a:p>
          <a:p>
            <a:pPr algn="l" rtl="0"/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(1) facilitate the development of sustainable cultural tourism (CT)</a:t>
            </a:r>
          </a:p>
          <a:p>
            <a:pPr algn="l" rtl="0"/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(2) advance policies formulation &amp; implementation of practices in Europe</a:t>
            </a:r>
          </a:p>
          <a:p>
            <a:pPr algn="l" rtl="0"/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EB64DAD-A936-9919-7A1A-035C08672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87887"/>
            <a:ext cx="12002277" cy="1655762"/>
          </a:xfrm>
        </p:spPr>
        <p:txBody>
          <a:bodyPr>
            <a:norm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4500" b="1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Scientific Objective # 7:  SPOT-IT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D608EA2-9D10-14DC-2203-8BE667E49ADD}"/>
              </a:ext>
            </a:extLst>
          </p:cNvPr>
          <p:cNvSpPr txBox="1"/>
          <p:nvPr/>
        </p:nvSpPr>
        <p:spPr>
          <a:xfrm>
            <a:off x="493988" y="1095511"/>
            <a:ext cx="11425084" cy="4352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ct val="115000"/>
              </a:lnSpc>
              <a:spcAft>
                <a:spcPts val="600"/>
              </a:spcAft>
            </a:pP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did we develop the 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concept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of the innovative tool? </a:t>
            </a:r>
            <a:r>
              <a:rPr lang="en-US" sz="29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by identifying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514350" indent="-514350" algn="l" rtl="0">
              <a:lnSpc>
                <a:spcPct val="115000"/>
              </a:lnSpc>
              <a:spcAft>
                <a:spcPts val="600"/>
              </a:spcAft>
              <a:buAutoNum type="arabicParenBoth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its objectives: realize existing/potential opportunities to develop CT, promote local/regional development and, increase Europeanisation</a:t>
            </a:r>
          </a:p>
          <a:p>
            <a:pPr marL="514350" indent="-514350" algn="l" rtl="0">
              <a:lnSpc>
                <a:spcPct val="115000"/>
              </a:lnSpc>
              <a:spcAft>
                <a:spcPts val="600"/>
              </a:spcAft>
              <a:buAutoNum type="arabicParenBoth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Its stakeholders: </a:t>
            </a:r>
            <a:r>
              <a:rPr lang="en-US" sz="2800" dirty="0"/>
              <a:t>Tourism officials, planning authorities, entrepreneurs, local residents,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ethnic and other minorities who can be empowered</a:t>
            </a:r>
            <a:endParaRPr lang="en-US" sz="2800" dirty="0"/>
          </a:p>
          <a:p>
            <a:pPr algn="just" rtl="0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(3) Sources of data availability: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either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primary-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through interviews with experts, officials, residents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secondary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censuses, official public data, SM.</a:t>
            </a:r>
            <a:endParaRPr lang="en-US" sz="2800" dirty="0">
              <a:cs typeface="Arial" panose="020B0604020202020204" pitchFamily="34" charset="0"/>
            </a:endParaRPr>
          </a:p>
          <a:p>
            <a:pPr algn="just" rtl="0">
              <a:lnSpc>
                <a:spcPct val="115000"/>
              </a:lnSpc>
              <a:spcAft>
                <a:spcPts val="600"/>
              </a:spcAft>
            </a:pP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2" name="תמונה 1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B0ECBC34-284A-1129-B0A0-E2FAADB37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05" y="0"/>
            <a:ext cx="2038095" cy="761905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3679CCF-122B-6030-BFF6-BD92254744BF}"/>
              </a:ext>
            </a:extLst>
          </p:cNvPr>
          <p:cNvSpPr txBox="1"/>
          <p:nvPr/>
        </p:nvSpPr>
        <p:spPr>
          <a:xfrm>
            <a:off x="341855" y="5304921"/>
            <a:ext cx="1150828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rtl="0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Based on these dimensions, we designed and generated its components and their mutual interactions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3C359D2-D5FB-FAFC-6692-779271AC292D}"/>
              </a:ext>
            </a:extLst>
          </p:cNvPr>
          <p:cNvSpPr txBox="1"/>
          <p:nvPr/>
        </p:nvSpPr>
        <p:spPr>
          <a:xfrm>
            <a:off x="9119464" y="1132542"/>
            <a:ext cx="3293596" cy="523220"/>
          </a:xfrm>
          <a:prstGeom prst="rect">
            <a:avLst/>
          </a:prstGeom>
          <a:gradFill flip="none" rotWithShape="1">
            <a:gsLst>
              <a:gs pos="36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 rtl="0">
              <a:defRPr sz="2800"/>
            </a:lvl1pPr>
          </a:lstStyle>
          <a:p>
            <a:endParaRPr lang="en-US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FF806DF-7907-458A-8D7A-97FA7764AB43}"/>
              </a:ext>
            </a:extLst>
          </p:cNvPr>
          <p:cNvSpPr txBox="1"/>
          <p:nvPr/>
        </p:nvSpPr>
        <p:spPr>
          <a:xfrm>
            <a:off x="5478938" y="2763576"/>
            <a:ext cx="609599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b="0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Corresponds with SO#4: to harness CT to develop </a:t>
            </a:r>
            <a:r>
              <a:rPr lang="en-US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social and economic cohesion </a:t>
            </a:r>
            <a:r>
              <a:rPr lang="en-US" b="0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regarding minorities, women and young people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BEDE979-D20B-0701-BB1B-9B1DC2B19886}"/>
              </a:ext>
            </a:extLst>
          </p:cNvPr>
          <p:cNvSpPr txBox="1"/>
          <p:nvPr/>
        </p:nvSpPr>
        <p:spPr>
          <a:xfrm>
            <a:off x="3085071" y="1731226"/>
            <a:ext cx="7809907" cy="523220"/>
          </a:xfrm>
          <a:prstGeom prst="rect">
            <a:avLst/>
          </a:prstGeom>
          <a:gradFill flip="none" rotWithShape="1">
            <a:gsLst>
              <a:gs pos="36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 rtl="0">
              <a:defRPr sz="2800"/>
            </a:lvl1pPr>
          </a:lstStyle>
          <a:p>
            <a:endParaRPr lang="en-US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86333D5-9274-0FED-2F6C-A6CC0D1DD4E6}"/>
              </a:ext>
            </a:extLst>
          </p:cNvPr>
          <p:cNvSpPr txBox="1"/>
          <p:nvPr/>
        </p:nvSpPr>
        <p:spPr>
          <a:xfrm>
            <a:off x="961198" y="2228053"/>
            <a:ext cx="9933780" cy="523220"/>
          </a:xfrm>
          <a:prstGeom prst="rect">
            <a:avLst/>
          </a:prstGeom>
          <a:gradFill flip="none" rotWithShape="1">
            <a:gsLst>
              <a:gs pos="36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 rtl="0">
              <a:defRPr sz="2800"/>
            </a:lvl1pPr>
          </a:lstStyle>
          <a:p>
            <a:endParaRPr lang="en-US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D3FF80E-C921-DAC9-50A2-5E01D99E3E6B}"/>
              </a:ext>
            </a:extLst>
          </p:cNvPr>
          <p:cNvSpPr txBox="1"/>
          <p:nvPr/>
        </p:nvSpPr>
        <p:spPr>
          <a:xfrm>
            <a:off x="3420895" y="2779408"/>
            <a:ext cx="8154042" cy="523220"/>
          </a:xfrm>
          <a:prstGeom prst="rect">
            <a:avLst/>
          </a:prstGeom>
          <a:gradFill flip="none" rotWithShape="1">
            <a:gsLst>
              <a:gs pos="36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 rtl="0">
              <a:defRPr sz="2800"/>
            </a:lvl1pPr>
          </a:lstStyle>
          <a:p>
            <a:endParaRPr lang="en-US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8D6CB34F-A047-0841-37D0-50F60B2796A7}"/>
              </a:ext>
            </a:extLst>
          </p:cNvPr>
          <p:cNvSpPr txBox="1"/>
          <p:nvPr/>
        </p:nvSpPr>
        <p:spPr>
          <a:xfrm>
            <a:off x="961197" y="3235195"/>
            <a:ext cx="10613739" cy="523220"/>
          </a:xfrm>
          <a:prstGeom prst="rect">
            <a:avLst/>
          </a:prstGeom>
          <a:gradFill flip="none" rotWithShape="1">
            <a:gsLst>
              <a:gs pos="36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 rtl="0"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072857-520A-FABE-36C8-AE021220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688" y="197856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SPOT-IT : components – data layers</a:t>
            </a:r>
            <a:b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DCEFC70-2644-96EF-A926-A8EA2480C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12" y="860637"/>
            <a:ext cx="10515600" cy="555418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SPOT-IT delivers georeferenced data related to (cultural) tourism:</a:t>
            </a:r>
          </a:p>
          <a:p>
            <a:pPr algn="l" rtl="0"/>
            <a:r>
              <a:rPr lang="en-US" dirty="0"/>
              <a:t>Transportation,</a:t>
            </a:r>
          </a:p>
          <a:p>
            <a:pPr algn="l" rtl="0"/>
            <a:r>
              <a:rPr lang="en-US" dirty="0"/>
              <a:t>Tourism infrastructure </a:t>
            </a:r>
            <a:r>
              <a:rPr lang="en-US" sz="2500" dirty="0"/>
              <a:t>[accommodations, restaurants, parks, hiking trails],</a:t>
            </a:r>
          </a:p>
          <a:p>
            <a:pPr algn="l" rtl="0"/>
            <a:r>
              <a:rPr lang="en-US" dirty="0"/>
              <a:t>Data on zoning and land use, </a:t>
            </a:r>
          </a:p>
          <a:p>
            <a:pPr algn="l" rtl="0"/>
            <a:r>
              <a:rPr lang="en-US" dirty="0"/>
              <a:t>Landscape categorization [</a:t>
            </a:r>
            <a:r>
              <a:rPr lang="en-US" sz="2500" dirty="0"/>
              <a:t>based on social media contents</a:t>
            </a:r>
            <a:r>
              <a:rPr lang="en-US" dirty="0"/>
              <a:t>], </a:t>
            </a:r>
          </a:p>
          <a:p>
            <a:pPr algn="l" rtl="0"/>
            <a:r>
              <a:rPr lang="en-US" dirty="0"/>
              <a:t>Climate data [</a:t>
            </a:r>
            <a:r>
              <a:rPr lang="en-US" sz="2500" dirty="0"/>
              <a:t>average, max, min</a:t>
            </a:r>
            <a:r>
              <a:rPr lang="en-US" dirty="0"/>
              <a:t>] </a:t>
            </a:r>
          </a:p>
          <a:p>
            <a:pPr algn="l" rtl="0"/>
            <a:r>
              <a:rPr lang="en-US" dirty="0"/>
              <a:t>Potential social conflicts </a:t>
            </a:r>
            <a:r>
              <a:rPr lang="en-US" sz="2500" dirty="0"/>
              <a:t>[tourism-development related = expert opinion], </a:t>
            </a:r>
          </a:p>
          <a:p>
            <a:pPr algn="l" rtl="0"/>
            <a:r>
              <a:rPr lang="en-US" dirty="0"/>
              <a:t>Ecological vulnerability </a:t>
            </a:r>
            <a:r>
              <a:rPr lang="en-US" sz="2500" dirty="0"/>
              <a:t>[ecological corridors, endangered species],</a:t>
            </a:r>
          </a:p>
          <a:p>
            <a:pPr algn="l" rtl="0"/>
            <a:r>
              <a:rPr lang="en-US" dirty="0"/>
              <a:t>Demographics and socio-economic indicators </a:t>
            </a:r>
            <a:r>
              <a:rPr lang="en-US" sz="2500" dirty="0"/>
              <a:t>[on the location],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15A039A4-22D2-243D-7858-6C8A73174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282" y="197856"/>
            <a:ext cx="2038095" cy="761905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907413E-7AE5-3499-849A-AC50F8E045EF}"/>
              </a:ext>
            </a:extLst>
          </p:cNvPr>
          <p:cNvSpPr txBox="1"/>
          <p:nvPr/>
        </p:nvSpPr>
        <p:spPr>
          <a:xfrm>
            <a:off x="568712" y="5552148"/>
            <a:ext cx="11146665" cy="10310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These multiple data layers, their representation, and their integration,  stand at the heart of the tool</a:t>
            </a:r>
            <a:r>
              <a:rPr lang="en-US" sz="33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958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EEC44C-AA60-6256-8203-4B4321C06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9" y="1151405"/>
            <a:ext cx="11285806" cy="5918445"/>
          </a:xfrm>
        </p:spPr>
        <p:txBody>
          <a:bodyPr>
            <a:noAutofit/>
          </a:bodyPr>
          <a:lstStyle/>
          <a:p>
            <a:pPr marL="0" marR="0" indent="0" algn="just" rtl="0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Calibri" panose="020F0502020204030204" pitchFamily="34" charset="0"/>
              </a:rPr>
              <a:t>In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addition to the multiple data layers the tool provides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Suitability analysis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allows users to define the desired criteria for initiating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developing cultural tourism sites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Visitors’ prediction function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allows users to estimate this for new cultural tourism initiatives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Machine learning-data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based on users generated content in social media.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Public participation platform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allows the local community to actively participate in the process of cultural tourism development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585E0BB-FF8F-670B-3FD3-6467C24E6D08}"/>
              </a:ext>
            </a:extLst>
          </p:cNvPr>
          <p:cNvSpPr txBox="1"/>
          <p:nvPr/>
        </p:nvSpPr>
        <p:spPr>
          <a:xfrm>
            <a:off x="-182880" y="147986"/>
            <a:ext cx="11643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SPOT-IT : additional 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components</a:t>
            </a:r>
            <a:endParaRPr lang="en-US" sz="45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1" name="מציין מיקום תוכן 4" descr="תמונה שמכילה מפה&#10;&#10;התיאור נוצר באופן אוטומטי">
            <a:extLst>
              <a:ext uri="{FF2B5EF4-FFF2-40B4-BE49-F238E27FC236}">
                <a16:creationId xmlns:a16="http://schemas.microsoft.com/office/drawing/2014/main" id="{4A9F6393-1049-D763-A462-5557264FF5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-523" r="20205" b="523"/>
          <a:stretch/>
        </p:blipFill>
        <p:spPr>
          <a:xfrm>
            <a:off x="4207142" y="1800192"/>
            <a:ext cx="8304511" cy="4351338"/>
          </a:xfrm>
          <a:prstGeom prst="rect">
            <a:avLst/>
          </a:prstGeom>
        </p:spPr>
      </p:pic>
      <p:pic>
        <p:nvPicPr>
          <p:cNvPr id="12" name="תמונה 11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D79E1813-4E2D-84B0-3AE1-77C466690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574" y="-28524"/>
            <a:ext cx="1742164" cy="651277"/>
          </a:xfrm>
          <a:prstGeom prst="rect">
            <a:avLst/>
          </a:prstGeom>
        </p:spPr>
      </p:pic>
      <p:pic>
        <p:nvPicPr>
          <p:cNvPr id="5" name="תמונה 4" descr="תמונה שמכילה מפה&#10;&#10;התיאור נוצר באופן אוטומטי">
            <a:extLst>
              <a:ext uri="{FF2B5EF4-FFF2-40B4-BE49-F238E27FC236}">
                <a16:creationId xmlns:a16="http://schemas.microsoft.com/office/drawing/2014/main" id="{FDA3AB60-F599-DA88-8167-EBF9FC9BD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88" y="835695"/>
            <a:ext cx="4001058" cy="5515745"/>
          </a:xfrm>
          <a:prstGeom prst="rect">
            <a:avLst/>
          </a:prstGeom>
        </p:spPr>
      </p:pic>
      <p:pic>
        <p:nvPicPr>
          <p:cNvPr id="6" name="Picture 1" descr="Diagram&#10;&#10;Description automatically generated">
            <a:extLst>
              <a:ext uri="{FF2B5EF4-FFF2-40B4-BE49-F238E27FC236}">
                <a16:creationId xmlns:a16="http://schemas.microsoft.com/office/drawing/2014/main" id="{E7C9652F-9897-1021-4299-FFFD62395E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76" y="1917610"/>
            <a:ext cx="6128385" cy="4333875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FA4B4E0-BBDE-1255-BBFB-6E7315F16B08}"/>
              </a:ext>
            </a:extLst>
          </p:cNvPr>
          <p:cNvSpPr txBox="1"/>
          <p:nvPr/>
        </p:nvSpPr>
        <p:spPr>
          <a:xfrm>
            <a:off x="4174226" y="1220416"/>
            <a:ext cx="7462412" cy="14465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Layers were ranked on a 1-5 scale where 1 indicates the least favorable conditions (e.g., in the climate layer, 1 was endowed to ‘very hot’ pixels). This results with maps where each pixel is characterized by a (layer-by-layer) summation. </a:t>
            </a:r>
            <a:endParaRPr lang="en-US" sz="2200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A809FFC-E930-1C22-F44C-DA0FEC97B34F}"/>
              </a:ext>
            </a:extLst>
          </p:cNvPr>
          <p:cNvSpPr txBox="1"/>
          <p:nvPr/>
        </p:nvSpPr>
        <p:spPr>
          <a:xfrm>
            <a:off x="1934376" y="1558970"/>
            <a:ext cx="5180790" cy="1107996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>
                <a:solidFill>
                  <a:schemeClr val="bg1"/>
                </a:solidFill>
              </a:rPr>
              <a:t>This layer provides more reliable information compared to Google ratings which might be biased</a:t>
            </a:r>
            <a:r>
              <a:rPr lang="en-US" sz="220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12FB16-5A19-1F83-1C9C-EB78F993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5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logical block scheme of the SPOT-IT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2792CA-D485-1ABC-1873-93CDACC65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53331"/>
            <a:ext cx="11826240" cy="4351338"/>
          </a:xfrm>
        </p:spPr>
        <p:txBody>
          <a:bodyPr/>
          <a:lstStyle/>
          <a:p>
            <a:pPr algn="l" rtl="0"/>
            <a:endParaRPr lang="en-US"/>
          </a:p>
          <a:p>
            <a:endParaRPr lang="en-US" dirty="0"/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0CC4A911-908E-E071-845E-E24F1B2F6C8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42127" y="1326383"/>
            <a:ext cx="9304774" cy="5166492"/>
          </a:xfrm>
          <a:prstGeom prst="rect">
            <a:avLst/>
          </a:prstGeom>
          <a:noFill/>
        </p:spPr>
      </p:pic>
      <p:pic>
        <p:nvPicPr>
          <p:cNvPr id="6" name="תמונה 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30AD7F7-9D8A-AE26-A042-40CB7852C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805" y="204352"/>
            <a:ext cx="1739857" cy="650414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382AE2E5-75FD-22DF-4010-A57141238BE1}"/>
              </a:ext>
            </a:extLst>
          </p:cNvPr>
          <p:cNvSpPr/>
          <p:nvPr/>
        </p:nvSpPr>
        <p:spPr>
          <a:xfrm>
            <a:off x="2969717" y="4451419"/>
            <a:ext cx="1738365" cy="5024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PPi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4BEBCDB-6E9A-6E05-C6F0-FF76C0512D5C}"/>
              </a:ext>
            </a:extLst>
          </p:cNvPr>
          <p:cNvSpPr txBox="1"/>
          <p:nvPr/>
        </p:nvSpPr>
        <p:spPr>
          <a:xfrm>
            <a:off x="3017672" y="4451419"/>
            <a:ext cx="162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/>
              <a:t>Users’ pixel selection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45E1452-64D0-7A31-7A99-90248ED385B6}"/>
              </a:ext>
            </a:extLst>
          </p:cNvPr>
          <p:cNvSpPr txBox="1"/>
          <p:nvPr/>
        </p:nvSpPr>
        <p:spPr>
          <a:xfrm>
            <a:off x="5823161" y="3271448"/>
            <a:ext cx="1690410" cy="784830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500" b="1" dirty="0"/>
              <a:t>Potential social conflicts (per theme) 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F433831-3D83-7F6D-1A38-1BC4868BAE2A}"/>
              </a:ext>
            </a:extLst>
          </p:cNvPr>
          <p:cNvSpPr txBox="1"/>
          <p:nvPr/>
        </p:nvSpPr>
        <p:spPr>
          <a:xfrm>
            <a:off x="3933215" y="3471503"/>
            <a:ext cx="1690410" cy="584775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/>
              <a:t>Potential for new cultural sites </a:t>
            </a:r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5F2C22FD-BCB3-379D-334F-D48ADC0F69CE}"/>
              </a:ext>
            </a:extLst>
          </p:cNvPr>
          <p:cNvCxnSpPr/>
          <p:nvPr/>
        </p:nvCxnSpPr>
        <p:spPr>
          <a:xfrm flipH="1">
            <a:off x="9601200" y="5604669"/>
            <a:ext cx="583660" cy="31947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A2114CE2-32C5-3A18-7E98-FEF9C22FB1AA}"/>
              </a:ext>
            </a:extLst>
          </p:cNvPr>
          <p:cNvCxnSpPr>
            <a:cxnSpLocks/>
          </p:cNvCxnSpPr>
          <p:nvPr/>
        </p:nvCxnSpPr>
        <p:spPr>
          <a:xfrm>
            <a:off x="235132" y="5424370"/>
            <a:ext cx="603068" cy="36059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38F82D47-4B4C-FDA5-293E-D060BF09C213}"/>
              </a:ext>
            </a:extLst>
          </p:cNvPr>
          <p:cNvSpPr txBox="1"/>
          <p:nvPr/>
        </p:nvSpPr>
        <p:spPr>
          <a:xfrm>
            <a:off x="5623625" y="5924145"/>
            <a:ext cx="1889946" cy="584775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/>
              <a:t>Decision making per specific CT site</a:t>
            </a:r>
          </a:p>
        </p:txBody>
      </p:sp>
    </p:spTree>
    <p:extLst>
      <p:ext uri="{BB962C8B-B14F-4D97-AF65-F5344CB8AC3E}">
        <p14:creationId xmlns:p14="http://schemas.microsoft.com/office/powerpoint/2010/main" val="14747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835722C-ED68-D955-3BDF-9008F67F9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54" y="1144963"/>
            <a:ext cx="11781692" cy="4351338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tool allows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examination of a cultural site’s tangible and intangible assets, accessibility, and related tourism services.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tool can encourage structured </a:t>
            </a:r>
            <a:r>
              <a:rPr lang="en-US" dirty="0"/>
              <a:t>idea exchange (outside-the-box thinking) between people involved in the CT industry, local residents and administrations. </a:t>
            </a:r>
          </a:p>
          <a:p>
            <a:pPr mar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SPOT-IT can help identify required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infrastructure investments by enabling visual observations on existing and absent infrastructure. </a:t>
            </a:r>
          </a:p>
          <a:p>
            <a:pPr marL="0" marR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SPOT-IT can help in marketing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area by stressing its unique CT sites</a:t>
            </a:r>
            <a:endParaRPr lang="he-IL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SPOT-IT can help identify clusters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compatible cultural assets that may attract tourists to the region, and help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 optimize the experience. </a:t>
            </a:r>
          </a:p>
          <a:p>
            <a:pPr mar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6695" marR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63F15693-1A06-D28A-C669-E6528BDC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206" y="153193"/>
            <a:ext cx="11216640" cy="1325563"/>
          </a:xfrm>
        </p:spPr>
        <p:txBody>
          <a:bodyPr>
            <a:normAutofit/>
          </a:bodyPr>
          <a:lstStyle/>
          <a:p>
            <a:pPr algn="l" rtl="0"/>
            <a:r>
              <a:rPr lang="en-US" sz="45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Examples for SPOT-IT importance</a:t>
            </a:r>
            <a:br>
              <a:rPr lang="en-US" sz="4400" b="1" spc="75" dirty="0">
                <a:solidFill>
                  <a:srgbClr val="8095BA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9C945554-FAA8-218F-1C83-BC5CC8D0E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574" y="-28524"/>
            <a:ext cx="1742164" cy="6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1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4A53AF-99F7-0346-70DE-B6E8D35D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Examples for SPOT-IT importance</a:t>
            </a:r>
            <a:br>
              <a:rPr lang="en-US" sz="4000" b="1" spc="75" dirty="0">
                <a:solidFill>
                  <a:srgbClr val="8095BA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6606E02-F59D-7E0C-BFB8-EC7400618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78" y="1027906"/>
            <a:ext cx="10515600" cy="4351338"/>
          </a:xfrm>
        </p:spPr>
        <p:txBody>
          <a:bodyPr>
            <a:noAutofit/>
          </a:bodyPr>
          <a:lstStyle/>
          <a:p>
            <a:pPr marL="0" marR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n sum:  </a:t>
            </a:r>
          </a:p>
          <a:p>
            <a:pPr marL="0" marR="0" indent="0" algn="just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SPOT-IT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can help realize the local and regional economic, social and  other benefits of cultural tourism in a sustainable manner </a:t>
            </a:r>
          </a:p>
          <a:p>
            <a:pPr marL="0" marR="0" indent="0" algn="just" rtl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just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Future extensions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the tool can include the option to book sites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, shows and festivals,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communicate with site operators and other visitors, leave feedback etc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marR="0" indent="0" algn="just" rtl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just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While the conceptualization of the tool is universal, its specifications are place-dependent: each location should develop it based on its needs and specific characteristics. </a:t>
            </a:r>
          </a:p>
          <a:p>
            <a:pPr marL="0" marR="0" indent="0" algn="just" rtl="0">
              <a:lnSpc>
                <a:spcPct val="150000"/>
              </a:lnSpc>
              <a:spcBef>
                <a:spcPts val="600"/>
              </a:spcBef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DB3B56EE-0694-2898-D4FD-8BB6DAC8A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574" y="-28524"/>
            <a:ext cx="1742164" cy="6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6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ABC850-7742-D4D1-121D-56D1F0E6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8" y="0"/>
            <a:ext cx="11410544" cy="1325563"/>
          </a:xfrm>
        </p:spPr>
        <p:txBody>
          <a:bodyPr>
            <a:normAutofit/>
          </a:bodyPr>
          <a:lstStyle/>
          <a:p>
            <a:pPr algn="l" rtl="0"/>
            <a:r>
              <a:rPr lang="en-US" sz="38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Several policy recommendations </a:t>
            </a:r>
            <a:endParaRPr lang="en-US" sz="38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B1ED914-0563-7B83-F263-38773E9B0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28" y="887159"/>
            <a:ext cx="11206263" cy="5757424"/>
          </a:xfrm>
        </p:spPr>
        <p:txBody>
          <a:bodyPr>
            <a:normAutofit fontScale="25000" lnSpcReduction="20000"/>
          </a:bodyPr>
          <a:lstStyle/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200" dirty="0"/>
              <a:t>1. It </a:t>
            </a:r>
            <a:r>
              <a:rPr lang="en-US" sz="11200" dirty="0">
                <a:latin typeface="Calibri" panose="020F0502020204030204" pitchFamily="34" charset="0"/>
              </a:rPr>
              <a:t>is recommended to involve stakeholders from the beginning of the process and harness the local officials. </a:t>
            </a:r>
          </a:p>
          <a:p>
            <a:pPr marL="0" indent="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200" dirty="0">
                <a:latin typeface="Calibri" panose="020F0502020204030204" pitchFamily="34" charset="0"/>
              </a:rPr>
              <a:t>2. After the project ends, the responsibility for the operation of the tool, including its maintenance, and regular updates, should be </a:t>
            </a:r>
            <a:r>
              <a:rPr lang="en-US" sz="11200" dirty="0" err="1">
                <a:latin typeface="Calibri" panose="020F0502020204030204" pitchFamily="34" charset="0"/>
              </a:rPr>
              <a:t>givern</a:t>
            </a:r>
            <a:r>
              <a:rPr lang="en-US" sz="11200" dirty="0">
                <a:latin typeface="Calibri" panose="020F0502020204030204" pitchFamily="34" charset="0"/>
              </a:rPr>
              <a:t> to local level tourism departments/councils</a:t>
            </a:r>
          </a:p>
          <a:p>
            <a:pPr marL="0" indent="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200" dirty="0">
                <a:latin typeface="Calibri" panose="020F0502020204030204" pitchFamily="34" charset="0"/>
              </a:rPr>
              <a:t>3. Procedures for regular/ongoing updates of the tool should be established: including data on new tourism sites (or the closure of existing ones), new infrastructure (e.g., transportation), updated socio-economic-demographical data, zoning etc. </a:t>
            </a:r>
          </a:p>
          <a:p>
            <a:pPr marL="0" indent="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200" dirty="0">
                <a:latin typeface="Calibri" panose="020F0502020204030204" pitchFamily="34" charset="0"/>
              </a:rPr>
              <a:t>4. The entities responsible for the maintenance of the tool should ensure its accessibility to all stakeholders, yet, only authorized bodies can access to edit data.</a:t>
            </a:r>
          </a:p>
        </p:txBody>
      </p:sp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103E66C-8630-3225-3B40-148455332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574" y="-28524"/>
            <a:ext cx="1742164" cy="6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4813</TotalTime>
  <Words>982</Words>
  <Application>Microsoft Office PowerPoint</Application>
  <PresentationFormat>מסך רחב</PresentationFormat>
  <Paragraphs>80</Paragraphs>
  <Slides>10</Slides>
  <Notes>4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ערכת נושא Office</vt:lpstr>
      <vt:lpstr>CorelDRAW</vt:lpstr>
      <vt:lpstr>WP3: SPOT-IT</vt:lpstr>
      <vt:lpstr>Scientific Objective # 7:  SPOT-IT</vt:lpstr>
      <vt:lpstr>מצגת של PowerPoint‏</vt:lpstr>
      <vt:lpstr>SPOT-IT : components – data layers </vt:lpstr>
      <vt:lpstr>מצגת של PowerPoint‏</vt:lpstr>
      <vt:lpstr>The logical block scheme of the SPOT-IT </vt:lpstr>
      <vt:lpstr>Examples for SPOT-IT importance </vt:lpstr>
      <vt:lpstr>Examples for SPOT-IT importance </vt:lpstr>
      <vt:lpstr>Several policy recommendations 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Anat Tchetchik</dc:creator>
  <cp:lastModifiedBy>Irit Shmuel</cp:lastModifiedBy>
  <cp:revision>34</cp:revision>
  <dcterms:created xsi:type="dcterms:W3CDTF">2022-11-24T12:58:13Z</dcterms:created>
  <dcterms:modified xsi:type="dcterms:W3CDTF">2022-12-13T10:27:53Z</dcterms:modified>
</cp:coreProperties>
</file>